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7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9F31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494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9BB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3525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4A95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7338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F9D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835525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A49B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9309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B4A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0358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B42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121015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0069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2202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864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57200" y="960755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44700" y="487679"/>
            <a:ext cx="948689" cy="360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9100" y="2279014"/>
            <a:ext cx="9814560" cy="407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.jp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jp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jpg"/><Relationship Id="rId7" Type="http://schemas.openxmlformats.org/officeDocument/2006/relationships/image" Target="../media/image25.pn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1.jp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8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3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elbi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1043305"/>
            <a:ext cx="1951354" cy="419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3700" y="2038350"/>
            <a:ext cx="179451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Ali</a:t>
            </a:r>
            <a:r>
              <a:rPr lang="sv-SE" sz="4200" dirty="0" err="1"/>
              <a:t>ce</a:t>
            </a:r>
            <a:endParaRPr sz="4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3700" y="3533013"/>
            <a:ext cx="30010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600" dirty="0">
                <a:solidFill>
                  <a:srgbClr val="282828"/>
                </a:solidFill>
                <a:latin typeface="Calibri"/>
                <a:cs typeface="Calibri"/>
              </a:rPr>
              <a:t>Datum</a:t>
            </a:r>
            <a:r>
              <a:rPr sz="16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82828"/>
                </a:solidFill>
                <a:latin typeface="Calibri"/>
                <a:cs typeface="Calibri"/>
              </a:rPr>
              <a:t>besvarad</a:t>
            </a:r>
            <a:r>
              <a:rPr sz="16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82828"/>
                </a:solidFill>
                <a:latin typeface="Calibri"/>
                <a:cs typeface="Calibri"/>
              </a:rPr>
              <a:t>DPP:</a:t>
            </a:r>
            <a:r>
              <a:rPr sz="16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82828"/>
                </a:solidFill>
                <a:latin typeface="Calibri"/>
                <a:cs typeface="Calibri"/>
              </a:rPr>
              <a:t>26/01/2022</a:t>
            </a:r>
            <a:r>
              <a:rPr sz="16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82828"/>
                </a:solidFill>
                <a:latin typeface="Calibri"/>
                <a:cs typeface="Calibri"/>
              </a:rPr>
              <a:t>Datum</a:t>
            </a:r>
            <a:r>
              <a:rPr sz="16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82828"/>
                </a:solidFill>
                <a:latin typeface="Calibri"/>
                <a:cs typeface="Calibri"/>
              </a:rPr>
              <a:t>observatörssvar:</a:t>
            </a:r>
            <a:r>
              <a:rPr sz="16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spc="-45" dirty="0">
                <a:solidFill>
                  <a:srgbClr val="282828"/>
                </a:solidFill>
                <a:latin typeface="Calibri"/>
                <a:cs typeface="Calibri"/>
              </a:rPr>
              <a:t>26/01/2022</a:t>
            </a:r>
            <a:r>
              <a:rPr sz="1600" spc="-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82828"/>
                </a:solidFill>
                <a:latin typeface="Calibri"/>
                <a:cs typeface="Calibri"/>
              </a:rPr>
              <a:t>Antal</a:t>
            </a:r>
            <a:r>
              <a:rPr sz="16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82828"/>
                </a:solidFill>
                <a:latin typeface="Calibri"/>
                <a:cs typeface="Calibri"/>
              </a:rPr>
              <a:t>observationer:</a:t>
            </a:r>
            <a:r>
              <a:rPr sz="16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600" spc="-50" dirty="0">
                <a:solidFill>
                  <a:srgbClr val="282828"/>
                </a:solidFill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3700" y="2811144"/>
            <a:ext cx="476631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00843C"/>
                </a:solidFill>
                <a:latin typeface="Calibri"/>
                <a:cs typeface="Calibri"/>
              </a:rPr>
              <a:t>Individuell</a:t>
            </a:r>
            <a:r>
              <a:rPr sz="2600" spc="9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600" spc="50" dirty="0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sz="2600" spc="10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843C"/>
                </a:solidFill>
                <a:latin typeface="Calibri"/>
                <a:cs typeface="Calibri"/>
              </a:rPr>
              <a:t>Teamrollrapport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3700" y="5999607"/>
            <a:ext cx="1789430" cy="4826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Colourful</a:t>
            </a:r>
            <a:r>
              <a:rPr sz="1400" spc="1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Company</a:t>
            </a:r>
            <a:r>
              <a:rPr sz="1400" spc="1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25" dirty="0">
                <a:solidFill>
                  <a:srgbClr val="282828"/>
                </a:solidFill>
                <a:latin typeface="Calibri"/>
                <a:cs typeface="Calibri"/>
              </a:rPr>
              <a:t>PLC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Rainbow</a:t>
            </a:r>
            <a:r>
              <a:rPr sz="1400" spc="-7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82828"/>
                </a:solidFill>
                <a:latin typeface="Calibri"/>
                <a:cs typeface="Calibri"/>
              </a:rPr>
              <a:t>HR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60755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664210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65365" y="527049"/>
            <a:ext cx="285877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00843C"/>
                </a:solidFill>
                <a:latin typeface="Calibri"/>
                <a:cs typeface="Calibri"/>
              </a:rPr>
              <a:t>Lista</a:t>
            </a:r>
            <a:r>
              <a:rPr sz="1700" spc="5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843C"/>
                </a:solidFill>
                <a:latin typeface="Calibri"/>
                <a:cs typeface="Calibri"/>
              </a:rPr>
              <a:t>med</a:t>
            </a:r>
            <a:r>
              <a:rPr sz="1700" spc="5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843C"/>
                </a:solidFill>
                <a:latin typeface="Calibri"/>
                <a:cs typeface="Calibri"/>
              </a:rPr>
              <a:t>Observatörernas</a:t>
            </a:r>
            <a:r>
              <a:rPr sz="17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00843C"/>
                </a:solidFill>
                <a:latin typeface="Calibri"/>
                <a:cs typeface="Calibri"/>
              </a:rPr>
              <a:t>svar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5" name="object 5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7200" y="2279014"/>
          <a:ext cx="9743435" cy="4073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0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93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pålitlig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förändringsobenägen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tar</a:t>
                      </a:r>
                      <a:r>
                        <a:rPr sz="1000" spc="-4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vara</a:t>
                      </a:r>
                      <a:r>
                        <a:rPr sz="1000" spc="-3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000" spc="-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möjligheter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oentusiastisk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omtänksam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obeslutsam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angelägen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sz="1000" spc="1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förmedla</a:t>
                      </a:r>
                      <a:r>
                        <a:rPr sz="1000" spc="1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kunskap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glömsk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hjälpsam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ovillig</a:t>
                      </a:r>
                      <a:r>
                        <a:rPr sz="1000" spc="-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sz="1000" spc="-2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delegera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diplomatisk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delegerar</a:t>
                      </a:r>
                      <a:r>
                        <a:rPr sz="1000" spc="-4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sz="1000" spc="-4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mycket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efektiv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konflikträdd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utåtriktad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manipulerande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nyskapande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perfektionistisk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noggrann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inkonsekvent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drivande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pedantisk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överkänslig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trångsynt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lyhörd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tävlingsinriktad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petig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excentrisk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praktisk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rättfram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revirbyggande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oengagerad</a:t>
                      </a:r>
                      <a:r>
                        <a:rPr sz="1000" spc="-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2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detaljer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uppmuntrande</a:t>
                      </a:r>
                      <a:r>
                        <a:rPr sz="1000" spc="2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mot</a:t>
                      </a:r>
                      <a:r>
                        <a:rPr sz="1000" spc="4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andra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metodisk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2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klok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stelbent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medveten</a:t>
                      </a:r>
                      <a:r>
                        <a:rPr sz="1000" spc="-2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000" spc="-1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prioriteringar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rådgivande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6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tuf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tankspridd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rädd</a:t>
                      </a:r>
                      <a:r>
                        <a:rPr sz="1000" spc="-4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sz="1000" spc="-3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misslyckas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beredd</a:t>
                      </a:r>
                      <a:r>
                        <a:rPr sz="1000" spc="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sz="1000" spc="1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anpassa</a:t>
                      </a:r>
                      <a:r>
                        <a:rPr sz="1000" spc="2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opartisk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skjuter</a:t>
                      </a:r>
                      <a:r>
                        <a:rPr sz="1000" spc="-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</a:t>
                      </a:r>
                      <a:r>
                        <a:rPr sz="1000" spc="-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sz="1000" spc="-2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förhalar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flitig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logisk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företagsam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överdrivet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pratsam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kreativ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entusiastisk</a:t>
                      </a:r>
                      <a:r>
                        <a:rPr sz="1000" spc="1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</a:t>
                      </a:r>
                      <a:r>
                        <a:rPr sz="1000" spc="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ämnet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tänker</a:t>
                      </a:r>
                      <a:r>
                        <a:rPr sz="1000" spc="-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fritt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konfrontationsinriktad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vetgirig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icke</a:t>
                      </a:r>
                      <a:r>
                        <a:rPr sz="1000" spc="-3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äventyrsbenägen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utmanande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påstridig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ihärdig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skeptisk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motiveras</a:t>
                      </a:r>
                      <a:r>
                        <a:rPr sz="1000" spc="-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000" spc="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lärande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impulsiv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självständig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otålig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avhjälper</a:t>
                      </a:r>
                      <a:r>
                        <a:rPr sz="1000" spc="5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fel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uppslukad</a:t>
                      </a:r>
                      <a:r>
                        <a:rPr sz="1000" spc="-2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000" spc="-2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sitt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eget</a:t>
                      </a:r>
                      <a:r>
                        <a:rPr sz="1000" spc="-15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område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realistisk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uppfinningsrik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trygg</a:t>
                      </a:r>
                      <a:r>
                        <a:rPr sz="1000" spc="2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sz="1000" spc="20" dirty="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avslappnad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originell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76200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disciplinerad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övertygande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analytisk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vidsynt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170"/>
                        </a:lnSpc>
                        <a:spcBef>
                          <a:spcPts val="250"/>
                        </a:spcBef>
                      </a:pPr>
                      <a:r>
                        <a:rPr sz="100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44500" y="1118869"/>
            <a:ext cx="9478010" cy="878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-9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-8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843C"/>
                </a:solidFill>
                <a:latin typeface="Calibri"/>
                <a:cs typeface="Calibri"/>
              </a:rPr>
              <a:t>6</a:t>
            </a:r>
            <a:r>
              <a:rPr sz="2000" spc="-9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11100"/>
              </a:lnSpc>
              <a:spcBef>
                <a:spcPts val="1115"/>
              </a:spcBef>
            </a:pP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Här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är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en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komplett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lista</a:t>
            </a:r>
            <a:r>
              <a:rPr sz="12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med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de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ord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12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fraser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som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dina</a:t>
            </a:r>
            <a:r>
              <a:rPr sz="12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observatörer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valde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från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observatörsbedömningen.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Ord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för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tillhörande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visas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kursiv</a:t>
            </a:r>
            <a:r>
              <a:rPr sz="1200" spc="-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stil.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Orden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visas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fallande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ordning.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8155" y="7165975"/>
            <a:ext cx="11048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85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575" y="7161530"/>
            <a:ext cx="2901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10/11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206500" y="7161530"/>
            <a:ext cx="15144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60755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664210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281794" y="487679"/>
            <a:ext cx="94043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Calibri"/>
                <a:cs typeface="Calibri"/>
              </a:rPr>
              <a:t>Ordlista</a:t>
            </a:r>
          </a:p>
        </p:txBody>
      </p:sp>
      <p:pic>
        <p:nvPicPr>
          <p:cNvPr id="5" name="object 5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457200" y="192151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4500" y="1455927"/>
            <a:ext cx="2671445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800"/>
              </a:lnSpc>
              <a:spcBef>
                <a:spcPts val="100"/>
              </a:spcBef>
            </a:pPr>
            <a:r>
              <a:rPr sz="1300" b="1" spc="45" dirty="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sz="1300" spc="-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-</a:t>
            </a:r>
            <a:r>
              <a:rPr sz="1300" spc="-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13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Personliga</a:t>
            </a:r>
            <a:r>
              <a:rPr sz="1300" spc="-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Profil</a:t>
            </a:r>
            <a:r>
              <a:rPr sz="1300" spc="-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(DPP)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1978532"/>
            <a:ext cx="2968625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Självskattningen</a:t>
            </a:r>
            <a:r>
              <a:rPr sz="10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frågeformulär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individ</a:t>
            </a:r>
            <a:r>
              <a:rPr sz="10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besvarar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fastställa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sina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teamrollbidrag.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Frågeformuläret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består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åtta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avdelningar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tio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alternativ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varje.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Individen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ombeds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fördela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tio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mellan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alternativ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beskriver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hens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arbetssätt.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3369309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4500" y="3115310"/>
            <a:ext cx="1819910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0" dirty="0">
                <a:solidFill>
                  <a:srgbClr val="00843C"/>
                </a:solidFill>
                <a:latin typeface="Calibri"/>
                <a:cs typeface="Calibri"/>
              </a:rPr>
              <a:t>Observatörens</a:t>
            </a:r>
            <a:r>
              <a:rPr sz="1300" spc="6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60" dirty="0">
                <a:solidFill>
                  <a:srgbClr val="00843C"/>
                </a:solidFill>
                <a:latin typeface="Calibri"/>
                <a:cs typeface="Calibri"/>
              </a:rPr>
              <a:t>Syn</a:t>
            </a:r>
            <a:r>
              <a:rPr sz="1300" spc="8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20" dirty="0">
                <a:solidFill>
                  <a:srgbClr val="00843C"/>
                </a:solidFill>
                <a:latin typeface="Calibri"/>
                <a:cs typeface="Calibri"/>
              </a:rPr>
              <a:t>(Obs)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3431413"/>
            <a:ext cx="2993390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Observatörens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Syn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formuläret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besvaras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individer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känner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besvarat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Självskattningen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väl.</a:t>
            </a:r>
            <a:endParaRPr sz="1000">
              <a:latin typeface="Calibri"/>
              <a:cs typeface="Calibri"/>
            </a:endParaRPr>
          </a:p>
          <a:p>
            <a:pPr marL="12700" marR="106680">
              <a:lnSpc>
                <a:spcPct val="116700"/>
              </a:lnSpc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Vi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rekommenderar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observatörerna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väljs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bland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dem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nyligen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arbetat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nära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samma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kontext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(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ex</a:t>
            </a:r>
            <a:r>
              <a:rPr sz="1000" spc="2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5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samma</a:t>
            </a:r>
            <a:r>
              <a:rPr sz="1000" spc="7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team)</a:t>
            </a:r>
            <a:r>
              <a:rPr sz="1000" spc="7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efersom</a:t>
            </a:r>
            <a:r>
              <a:rPr sz="1000" spc="7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teamrollbeteenden</a:t>
            </a:r>
            <a:r>
              <a:rPr sz="1000" spc="5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ändras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över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tid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olika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situationer.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52215" y="173101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39515" y="1477010"/>
            <a:ext cx="147129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0" dirty="0">
                <a:solidFill>
                  <a:srgbClr val="00843C"/>
                </a:solidFill>
                <a:latin typeface="Calibri"/>
                <a:cs typeface="Calibri"/>
              </a:rPr>
              <a:t>Styrkor</a:t>
            </a:r>
            <a:r>
              <a:rPr sz="1300" spc="6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10" dirty="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sz="1300" spc="6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39515" y="1793113"/>
            <a:ext cx="2877185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positiva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egenskaper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beteenden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förknippas</a:t>
            </a:r>
            <a:r>
              <a:rPr sz="10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0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särskild</a:t>
            </a:r>
            <a:r>
              <a:rPr sz="10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teamroll.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52215" y="2650489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39515" y="2396489"/>
            <a:ext cx="166687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sz="13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sz="1300" spc="4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39515" y="2712593"/>
            <a:ext cx="2949575" cy="144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Svgheten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svaghet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tenderar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åtfölja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viss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teamrollstyrka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baksidan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"priset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man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får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betala"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styrkan.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någons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styrka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överväger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dens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svaghet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given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svagheten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förringar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bidraget,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kallas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"tillåten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svaghet".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Svagheter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blir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"icke-tillåtna"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tas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yttersta,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tillhörande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teamrollstyrkan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finns.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47230" y="173101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34530" y="1477010"/>
            <a:ext cx="82613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Percentiler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34530" y="1793113"/>
            <a:ext cx="2990850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Percentiler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mäter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position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relation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10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(resten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befolkningen).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grupp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människor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gör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test</a:t>
            </a:r>
            <a:r>
              <a:rPr sz="10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får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distribueras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från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högsta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lägsta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27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individs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bedömas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5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relation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andras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poäng.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persons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80:e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percentilen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pekar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20%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befolkningen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hade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högre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poäng.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47230" y="353949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034530" y="3285489"/>
            <a:ext cx="2202180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Starkt</a:t>
            </a:r>
            <a:r>
              <a:rPr sz="1300" spc="6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exempel</a:t>
            </a:r>
            <a:r>
              <a:rPr sz="1300" spc="7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1300" spc="7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en</a:t>
            </a:r>
            <a:r>
              <a:rPr sz="1300" spc="8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teamroll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34530" y="3601592"/>
            <a:ext cx="2984500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starkt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tydligt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använder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viss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särskilt</a:t>
            </a:r>
            <a:r>
              <a:rPr sz="10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god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efekt.</a:t>
            </a:r>
            <a:r>
              <a:rPr sz="10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kvalificera</a:t>
            </a:r>
            <a:r>
              <a:rPr sz="10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sig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starkt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viss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måste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80:e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percentilen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teamrollen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enligt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sin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självskattning.</a:t>
            </a:r>
            <a:r>
              <a:rPr sz="1000" spc="5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observatörernas</a:t>
            </a:r>
            <a:r>
              <a:rPr sz="1000" spc="5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bedömningar</a:t>
            </a:r>
            <a:r>
              <a:rPr sz="1000" spc="6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lagts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till,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beaktas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också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deras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feedback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avgöra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kvalificerar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sig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starkt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inte.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8155" y="7165975"/>
            <a:ext cx="11048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85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34575" y="7161530"/>
            <a:ext cx="2901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11/11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1206500" y="7161530"/>
            <a:ext cx="15144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000" y="517525"/>
            <a:ext cx="2726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10" dirty="0">
                <a:latin typeface="Calibri"/>
                <a:cs typeface="Calibri"/>
              </a:rPr>
              <a:t>Beskrivning</a:t>
            </a:r>
            <a:r>
              <a:rPr sz="1800" b="0" spc="65" dirty="0">
                <a:latin typeface="Times New Roman"/>
                <a:cs typeface="Times New Roman"/>
              </a:rPr>
              <a:t> </a:t>
            </a:r>
            <a:r>
              <a:rPr sz="1800" b="0" spc="10" dirty="0">
                <a:latin typeface="Calibri"/>
                <a:cs typeface="Calibri"/>
              </a:rPr>
              <a:t>av</a:t>
            </a:r>
            <a:r>
              <a:rPr sz="1800" b="0" spc="65" dirty="0">
                <a:latin typeface="Times New Roman"/>
                <a:cs typeface="Times New Roman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Teamrollerna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219200" y="2072004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9F31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19200" y="356552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F9D2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19200" y="4916170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B42C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14215" y="2072004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9BB8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14215" y="356552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A49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14215" y="4916170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0069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09230" y="2072004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4A95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09230" y="356552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B4AA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09230" y="4916170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864A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06500" y="2135504"/>
            <a:ext cx="1978660" cy="101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95250">
              <a:lnSpc>
                <a:spcPct val="104200"/>
              </a:lnSpc>
            </a:pP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Utåtriktad,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entusiastisk,</a:t>
            </a:r>
            <a:r>
              <a:rPr sz="9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kommunikativ.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Utforskar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möjligheter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utvecklar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kontakter.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Överoptimistisk.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Tappar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intresset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inledande</a:t>
            </a:r>
            <a:r>
              <a:rPr sz="900" spc="5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entusiasmen</a:t>
            </a:r>
            <a:r>
              <a:rPr sz="9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lagt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sig.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6448" y="1855597"/>
            <a:ext cx="606552" cy="585216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501515" y="2135504"/>
            <a:ext cx="2052955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Samarbetande,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mottaglig</a:t>
            </a:r>
            <a:r>
              <a:rPr sz="9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diplomatisk.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Lyssnar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avvärjer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friktion.</a:t>
            </a:r>
            <a:endParaRPr sz="900">
              <a:latin typeface="Calibri"/>
              <a:cs typeface="Calibri"/>
            </a:endParaRPr>
          </a:p>
          <a:p>
            <a:pPr marL="12700" marR="22225">
              <a:lnSpc>
                <a:spcPct val="104200"/>
              </a:lnSpc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Obeslutsam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kritiska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situationer.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Undviker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konfrontation.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28415" y="1855597"/>
            <a:ext cx="609600" cy="585216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444500" y="1106804"/>
            <a:ext cx="9726295" cy="91566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har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identifierat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nio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olika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kluster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av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beteenden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-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bidrag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som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människor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kan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ge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arbetet.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Dessa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kallas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Teamroller.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00843C"/>
                </a:solidFill>
                <a:latin typeface="Calibri"/>
                <a:cs typeface="Calibri"/>
              </a:rPr>
              <a:t>Varje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teamroll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har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styrkor</a:t>
            </a:r>
            <a:r>
              <a:rPr sz="1200" spc="-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(bidraget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som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ges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genom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använda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rollen)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tillhörande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(möjliga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nackdelar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med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använda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rollen).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Det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är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vanligt</a:t>
            </a:r>
            <a:r>
              <a:rPr sz="12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ha</a:t>
            </a:r>
            <a:r>
              <a:rPr sz="12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några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föredragna</a:t>
            </a:r>
            <a:r>
              <a:rPr sz="1200" spc="-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12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uppvisa</a:t>
            </a:r>
            <a:r>
              <a:rPr sz="12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både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styrkor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12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sz="12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sz="12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0843C"/>
                </a:solidFill>
                <a:latin typeface="Calibri"/>
                <a:cs typeface="Calibri"/>
              </a:rPr>
              <a:t>dessa.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774700">
              <a:lnSpc>
                <a:spcPct val="100000"/>
              </a:lnSpc>
              <a:tabLst>
                <a:tab pos="4069079" algn="l"/>
                <a:tab pos="7364095" algn="l"/>
              </a:tabLst>
            </a:pPr>
            <a:r>
              <a:rPr sz="1000" b="1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1000" spc="13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r>
              <a:rPr sz="1000" dirty="0">
                <a:solidFill>
                  <a:srgbClr val="9F316D"/>
                </a:solidFill>
                <a:latin typeface="Times New Roman"/>
                <a:cs typeface="Times New Roman"/>
              </a:rPr>
              <a:t>	</a:t>
            </a:r>
            <a:r>
              <a:rPr sz="1000" b="1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r>
              <a:rPr sz="1000" dirty="0">
                <a:solidFill>
                  <a:srgbClr val="9BB837"/>
                </a:solidFill>
                <a:latin typeface="Times New Roman"/>
                <a:cs typeface="Times New Roman"/>
              </a:rPr>
              <a:t>	</a:t>
            </a:r>
            <a:r>
              <a:rPr sz="1000" b="1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96530" y="2135504"/>
            <a:ext cx="2184400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Mogen,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säker,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identifierar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talang.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Klargör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mål.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Delegerar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efektivt.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 marR="77470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anses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manipulativ.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Delegerar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även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egen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del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arbetet.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26478" y="1855597"/>
            <a:ext cx="606551" cy="585216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1206500" y="3338829"/>
            <a:ext cx="32448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06500" y="3629025"/>
            <a:ext cx="2181225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Kreativ,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uppfinningsrik,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tänker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fritt.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Genererar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idéer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löser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svåra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problem.</a:t>
            </a:r>
            <a:endParaRPr sz="900">
              <a:latin typeface="Calibri"/>
              <a:cs typeface="Calibri"/>
            </a:endParaRPr>
          </a:p>
          <a:p>
            <a:pPr marL="12700" marR="252729">
              <a:lnSpc>
                <a:spcPct val="104200"/>
              </a:lnSpc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Förbiser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detaljer.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Alltför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upptagen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kommunicera</a:t>
            </a:r>
            <a:r>
              <a:rPr sz="9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efektivt.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3400" y="3349116"/>
            <a:ext cx="609600" cy="585216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4501515" y="3338829"/>
            <a:ext cx="102806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1000" spc="-55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01515" y="3629025"/>
            <a:ext cx="2133600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spc="10" dirty="0">
                <a:solidFill>
                  <a:srgbClr val="282828"/>
                </a:solidFill>
                <a:latin typeface="Calibri"/>
                <a:cs typeface="Calibri"/>
              </a:rPr>
              <a:t>Sansad,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strategisk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1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10" dirty="0">
                <a:solidFill>
                  <a:srgbClr val="282828"/>
                </a:solidFill>
                <a:latin typeface="Calibri"/>
                <a:cs typeface="Calibri"/>
              </a:rPr>
              <a:t>omdömesgill.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10" dirty="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alla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alternativ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dömer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opartiskt.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 marR="139700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Saknar</a:t>
            </a:r>
            <a:r>
              <a:rPr sz="900" spc="5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drivkraf</a:t>
            </a:r>
            <a:r>
              <a:rPr sz="900" spc="8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7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förmåga</a:t>
            </a:r>
            <a:r>
              <a:rPr sz="900" spc="7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inspirera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andra.</a:t>
            </a:r>
            <a:r>
              <a:rPr sz="9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bli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överdrivet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kritisk.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40607" y="3349116"/>
            <a:ext cx="591312" cy="585216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7796530" y="3338829"/>
            <a:ext cx="56896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96530" y="3629025"/>
            <a:ext cx="2131060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Målmedveten,</a:t>
            </a:r>
            <a:r>
              <a:rPr sz="9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självgående,</a:t>
            </a:r>
            <a:r>
              <a:rPr sz="9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hängiven.</a:t>
            </a:r>
            <a:r>
              <a:rPr sz="9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Bidrar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sällsynta</a:t>
            </a:r>
            <a:r>
              <a:rPr sz="9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kunskaper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färdigheter.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 marR="126364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Bidrar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under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begränsad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tid.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Fastnar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vid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teknikaliteter.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23430" y="3349116"/>
            <a:ext cx="609600" cy="585216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1206500" y="4689475"/>
            <a:ext cx="422909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6500" y="4979670"/>
            <a:ext cx="2167890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Utmanande,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dynamisk,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trivs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under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press.</a:t>
            </a:r>
            <a:r>
              <a:rPr sz="9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 err="1">
                <a:solidFill>
                  <a:srgbClr val="282828"/>
                </a:solidFill>
                <a:latin typeface="Calibri"/>
                <a:cs typeface="Calibri"/>
              </a:rPr>
              <a:t>drivkraf</a:t>
            </a:r>
            <a:r>
              <a:rPr lang="sv-SE" sz="900" dirty="0">
                <a:solidFill>
                  <a:srgbClr val="282828"/>
                </a:solidFill>
                <a:latin typeface="Calibri"/>
                <a:cs typeface="Calibri"/>
              </a:rPr>
              <a:t>t</a:t>
            </a:r>
            <a:r>
              <a:rPr sz="900" spc="6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6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mod</a:t>
            </a:r>
            <a:r>
              <a:rPr sz="900" spc="6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övervinna</a:t>
            </a:r>
            <a:r>
              <a:rPr sz="900" spc="6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hinder.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Benägen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provocera.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Sårar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andras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känslor.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6448" y="4699761"/>
            <a:ext cx="606552" cy="585215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4501515" y="4689475"/>
            <a:ext cx="75438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01515" y="4979670"/>
            <a:ext cx="2185035" cy="101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 algn="just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Praktisk,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10" dirty="0">
                <a:solidFill>
                  <a:srgbClr val="282828"/>
                </a:solidFill>
                <a:latin typeface="Calibri"/>
                <a:cs typeface="Calibri"/>
              </a:rPr>
              <a:t>pålitlig,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10" dirty="0">
                <a:solidFill>
                  <a:srgbClr val="282828"/>
                </a:solidFill>
                <a:latin typeface="Calibri"/>
                <a:cs typeface="Calibri"/>
              </a:rPr>
              <a:t>efektiv.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10" dirty="0">
                <a:solidFill>
                  <a:srgbClr val="282828"/>
                </a:solidFill>
                <a:latin typeface="Calibri"/>
                <a:cs typeface="Calibri"/>
              </a:rPr>
              <a:t>Omvandlar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idéer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handling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organiserar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arbete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göras.</a:t>
            </a:r>
            <a:endParaRPr sz="9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5"/>
              </a:spcBef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 marR="202565" algn="just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Något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oflexibel.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Långsam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svara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nya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möjligheter.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828415" y="4699761"/>
            <a:ext cx="609600" cy="585215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7796530" y="4689475"/>
            <a:ext cx="108966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1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1000" spc="85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96530" y="4979670"/>
            <a:ext cx="2126615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Noggrann,</a:t>
            </a:r>
            <a:r>
              <a:rPr sz="9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samvetsgrann,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ängslig.</a:t>
            </a:r>
            <a:r>
              <a:rPr sz="9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Finner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fel.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Finslipar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fulländar.</a:t>
            </a:r>
            <a:endParaRPr sz="900">
              <a:latin typeface="Calibri"/>
              <a:cs typeface="Calibri"/>
            </a:endParaRPr>
          </a:p>
          <a:p>
            <a:pPr marL="12700" marR="207010">
              <a:lnSpc>
                <a:spcPct val="104200"/>
              </a:lnSpc>
            </a:pPr>
            <a:r>
              <a:rPr sz="900" b="1" spc="20" dirty="0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Tendens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oroa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sig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onödan.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Ovillig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delegera.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123430" y="4699761"/>
            <a:ext cx="609600" cy="585215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1775460" y="6658369"/>
            <a:ext cx="5575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71470" y="6658369"/>
            <a:ext cx="5384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52365" y="6658369"/>
            <a:ext cx="78422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800" spc="-50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17284" y="6658369"/>
            <a:ext cx="4368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376159" y="6658369"/>
            <a:ext cx="3289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495"/>
              </a:spcBef>
            </a:pPr>
            <a:r>
              <a:rPr sz="900" b="1" spc="30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12259" y="6658369"/>
            <a:ext cx="252729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95"/>
              </a:spcBef>
            </a:pPr>
            <a:r>
              <a:rPr sz="900" b="1" spc="45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38184" y="6648954"/>
            <a:ext cx="582930" cy="3905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00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309734" y="6658369"/>
            <a:ext cx="83121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495"/>
              </a:spcBef>
            </a:pP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800" spc="20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2/11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47" name="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478155" y="6658369"/>
            <a:ext cx="979169" cy="670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marR="1905"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800" spc="-1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350" spc="-30" baseline="3086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3809" y="517525"/>
            <a:ext cx="2595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1800" spc="-5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843C"/>
                </a:solidFill>
                <a:latin typeface="Calibri"/>
                <a:cs typeface="Calibri"/>
              </a:rPr>
              <a:t>egen</a:t>
            </a:r>
            <a:r>
              <a:rPr sz="1800" spc="-5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843C"/>
                </a:solidFill>
                <a:latin typeface="Calibri"/>
                <a:cs typeface="Calibri"/>
              </a:rPr>
              <a:t>teamrollskattning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grpSp>
        <p:nvGrpSpPr>
          <p:cNvPr id="5" name="object 5"/>
          <p:cNvGrpSpPr/>
          <p:nvPr/>
        </p:nvGrpSpPr>
        <p:grpSpPr>
          <a:xfrm>
            <a:off x="457200" y="5375275"/>
            <a:ext cx="3200400" cy="1190625"/>
            <a:chOff x="457200" y="5375275"/>
            <a:chExt cx="3200400" cy="1190625"/>
          </a:xfrm>
        </p:grpSpPr>
        <p:sp>
          <p:nvSpPr>
            <p:cNvPr id="6" name="object 6"/>
            <p:cNvSpPr/>
            <p:nvPr/>
          </p:nvSpPr>
          <p:spPr>
            <a:xfrm>
              <a:off x="457200" y="5375274"/>
              <a:ext cx="3200400" cy="1190625"/>
            </a:xfrm>
            <a:custGeom>
              <a:avLst/>
              <a:gdLst/>
              <a:ahLst/>
              <a:cxnLst/>
              <a:rect l="l" t="t" r="r" b="b"/>
              <a:pathLst>
                <a:path w="3200400" h="1190625">
                  <a:moveTo>
                    <a:pt x="3200400" y="381000"/>
                  </a:moveTo>
                  <a:lnTo>
                    <a:pt x="2819400" y="381000"/>
                  </a:lnTo>
                  <a:lnTo>
                    <a:pt x="2819400" y="0"/>
                  </a:lnTo>
                  <a:lnTo>
                    <a:pt x="0" y="0"/>
                  </a:lnTo>
                  <a:lnTo>
                    <a:pt x="0" y="1190625"/>
                  </a:lnTo>
                  <a:lnTo>
                    <a:pt x="2819400" y="1190625"/>
                  </a:lnTo>
                  <a:lnTo>
                    <a:pt x="3200400" y="1190625"/>
                  </a:lnTo>
                  <a:lnTo>
                    <a:pt x="3200400" y="38100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76600" y="5375275"/>
              <a:ext cx="381000" cy="381000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5475581" y="2059304"/>
            <a:ext cx="4660900" cy="4142740"/>
            <a:chOff x="5475581" y="2059304"/>
            <a:chExt cx="4660900" cy="4142740"/>
          </a:xfrm>
        </p:grpSpPr>
        <p:sp>
          <p:nvSpPr>
            <p:cNvPr id="9" name="object 9"/>
            <p:cNvSpPr/>
            <p:nvPr/>
          </p:nvSpPr>
          <p:spPr>
            <a:xfrm>
              <a:off x="6642099" y="2072004"/>
              <a:ext cx="1863725" cy="4114800"/>
            </a:xfrm>
            <a:custGeom>
              <a:avLst/>
              <a:gdLst/>
              <a:ahLst/>
              <a:cxnLst/>
              <a:rect l="l" t="t" r="r" b="b"/>
              <a:pathLst>
                <a:path w="1863725" h="4114800">
                  <a:moveTo>
                    <a:pt x="0" y="0"/>
                  </a:moveTo>
                  <a:lnTo>
                    <a:pt x="0" y="4114800"/>
                  </a:lnTo>
                </a:path>
                <a:path w="1863725" h="4114800">
                  <a:moveTo>
                    <a:pt x="1863725" y="0"/>
                  </a:moveTo>
                  <a:lnTo>
                    <a:pt x="1863725" y="4114800"/>
                  </a:lnTo>
                </a:path>
              </a:pathLst>
            </a:custGeom>
            <a:ln w="25400">
              <a:solidFill>
                <a:srgbClr val="0084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5581" y="2592636"/>
              <a:ext cx="18995" cy="360932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40688" y="2592636"/>
              <a:ext cx="18995" cy="360932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96303" y="2592636"/>
              <a:ext cx="18995" cy="360932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61410" y="2592636"/>
              <a:ext cx="18995" cy="360932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26517" y="2592636"/>
              <a:ext cx="18995" cy="360932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91624" y="2592636"/>
              <a:ext cx="18995" cy="360932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56731" y="2592636"/>
              <a:ext cx="18995" cy="360932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21838" y="2592636"/>
              <a:ext cx="18995" cy="360932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86945" y="2592636"/>
              <a:ext cx="18995" cy="360932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52052" y="2592636"/>
              <a:ext cx="18995" cy="360932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17159" y="2592636"/>
              <a:ext cx="18995" cy="3609326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6345641" y="2421140"/>
            <a:ext cx="1390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10748" y="2421140"/>
            <a:ext cx="1390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96577" y="2421140"/>
            <a:ext cx="1390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61684" y="2421140"/>
            <a:ext cx="1390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028529" y="2421140"/>
            <a:ext cx="1955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475580" y="2592636"/>
            <a:ext cx="4660900" cy="3609340"/>
            <a:chOff x="5475580" y="2592636"/>
            <a:chExt cx="4660900" cy="3609340"/>
          </a:xfrm>
        </p:grpSpPr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2766887"/>
              <a:ext cx="4660574" cy="1901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3166537"/>
              <a:ext cx="4660574" cy="1901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3566187"/>
              <a:ext cx="4660574" cy="1901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3975353"/>
              <a:ext cx="4660574" cy="1901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4375002"/>
              <a:ext cx="4660574" cy="1901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4774652"/>
              <a:ext cx="4660574" cy="1901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5174302"/>
              <a:ext cx="4660574" cy="1901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5573952"/>
              <a:ext cx="4660574" cy="1901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5580" y="5983118"/>
              <a:ext cx="4660574" cy="1901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5581" y="2592636"/>
              <a:ext cx="18995" cy="360932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36946" y="2709492"/>
              <a:ext cx="132888" cy="133215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90480" y="3111521"/>
              <a:ext cx="132888" cy="13262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54994" y="3512955"/>
              <a:ext cx="132295" cy="13262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298126" y="3914389"/>
              <a:ext cx="132295" cy="13321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29894" y="4316418"/>
              <a:ext cx="132295" cy="13262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669499" y="4717852"/>
              <a:ext cx="132295" cy="133215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179693" y="5119881"/>
              <a:ext cx="132888" cy="13262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758328" y="5521315"/>
              <a:ext cx="132295" cy="13262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712055" y="5922749"/>
              <a:ext cx="132295" cy="133215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4984115" y="2148205"/>
            <a:ext cx="1308735" cy="435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Minst</a:t>
            </a:r>
            <a:r>
              <a:rPr sz="1000" spc="9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00843C"/>
                </a:solidFill>
                <a:latin typeface="Calibri"/>
                <a:cs typeface="Calibri"/>
              </a:rPr>
              <a:t>föredragna</a:t>
            </a:r>
            <a:r>
              <a:rPr sz="1000" spc="9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roller</a:t>
            </a:r>
            <a:endParaRPr sz="1000">
              <a:latin typeface="Calibri"/>
              <a:cs typeface="Calibri"/>
            </a:endParaRPr>
          </a:p>
          <a:p>
            <a:pPr marL="472440">
              <a:lnSpc>
                <a:spcPct val="100000"/>
              </a:lnSpc>
              <a:spcBef>
                <a:spcPts val="950"/>
              </a:spcBef>
              <a:tabLst>
                <a:tab pos="908685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0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82155" y="2148205"/>
            <a:ext cx="999490" cy="435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10" dirty="0">
                <a:solidFill>
                  <a:srgbClr val="00843C"/>
                </a:solidFill>
                <a:latin typeface="Calibri"/>
                <a:cs typeface="Calibri"/>
              </a:rPr>
              <a:t>Hanterbara</a:t>
            </a:r>
            <a:r>
              <a:rPr sz="1000" spc="1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roller</a:t>
            </a:r>
            <a:endParaRPr sz="1000">
              <a:latin typeface="Calibri"/>
              <a:cs typeface="Calibri"/>
            </a:endParaRPr>
          </a:p>
          <a:p>
            <a:pPr marL="206375">
              <a:lnSpc>
                <a:spcPct val="100000"/>
              </a:lnSpc>
              <a:spcBef>
                <a:spcPts val="950"/>
              </a:spcBef>
              <a:tabLst>
                <a:tab pos="671195" algn="l"/>
              </a:tabLst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40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871584" y="2148205"/>
            <a:ext cx="1001394" cy="435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10" dirty="0">
                <a:solidFill>
                  <a:srgbClr val="00843C"/>
                </a:solidFill>
                <a:latin typeface="Calibri"/>
                <a:cs typeface="Calibri"/>
              </a:rPr>
              <a:t>Föredragna</a:t>
            </a:r>
            <a:r>
              <a:rPr sz="1000" spc="14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roller</a:t>
            </a:r>
            <a:endParaRPr sz="1000">
              <a:latin typeface="Calibri"/>
              <a:cs typeface="Calibri"/>
            </a:endParaRPr>
          </a:p>
          <a:p>
            <a:pPr marL="267335">
              <a:lnSpc>
                <a:spcPct val="100000"/>
              </a:lnSpc>
              <a:spcBef>
                <a:spcPts val="950"/>
              </a:spcBef>
              <a:tabLst>
                <a:tab pos="732790" algn="l"/>
              </a:tabLst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80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90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40300" y="2680335"/>
            <a:ext cx="1308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RI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40300" y="3074035"/>
            <a:ext cx="192405" cy="2209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CO</a:t>
            </a:r>
            <a:endParaRPr sz="1000">
              <a:latin typeface="Calibri"/>
              <a:cs typeface="Calibri"/>
            </a:endParaRPr>
          </a:p>
          <a:p>
            <a:pPr marL="12700" marR="13335" algn="just">
              <a:lnSpc>
                <a:spcPct val="263900"/>
              </a:lnSpc>
              <a:spcBef>
                <a:spcPts val="135"/>
              </a:spcBef>
            </a:pPr>
            <a:r>
              <a:rPr sz="1000" spc="25" dirty="0">
                <a:solidFill>
                  <a:srgbClr val="282828"/>
                </a:solidFill>
                <a:latin typeface="Calibri"/>
                <a:cs typeface="Calibri"/>
              </a:rPr>
              <a:t>PL</a:t>
            </a:r>
            <a:r>
              <a:rPr sz="10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75" dirty="0">
                <a:solidFill>
                  <a:srgbClr val="282828"/>
                </a:solidFill>
                <a:latin typeface="Calibri"/>
                <a:cs typeface="Calibri"/>
              </a:rPr>
              <a:t>ME</a:t>
            </a:r>
            <a:r>
              <a:rPr sz="10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282828"/>
                </a:solidFill>
                <a:latin typeface="Calibri"/>
                <a:cs typeface="Calibri"/>
              </a:rPr>
              <a:t>SP</a:t>
            </a:r>
            <a:r>
              <a:rPr sz="10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SH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40300" y="5499734"/>
            <a:ext cx="22225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40300" y="5918834"/>
            <a:ext cx="15938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4500" y="1109344"/>
            <a:ext cx="6421755" cy="710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-6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enbart</a:t>
            </a:r>
            <a:r>
              <a:rPr sz="2000" spc="-6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-5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2000" spc="-6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Ali,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utifrån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egen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syn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400" spc="38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Implementer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Completer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Finisher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viktigaste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82828"/>
                </a:solidFill>
                <a:latin typeface="Calibri"/>
                <a:cs typeface="Calibri"/>
              </a:rPr>
              <a:t>bidrag.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4025" y="2106422"/>
            <a:ext cx="3600450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0489">
              <a:lnSpc>
                <a:spcPct val="121200"/>
              </a:lnSpc>
              <a:spcBef>
                <a:spcPts val="100"/>
              </a:spcBef>
            </a:pP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1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1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mycket</a:t>
            </a:r>
            <a:r>
              <a:rPr sz="11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uppgifsfokuserad</a:t>
            </a:r>
            <a:r>
              <a:rPr sz="11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1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1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11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bara</a:t>
            </a:r>
            <a:r>
              <a:rPr sz="11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intresserad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1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få</a:t>
            </a:r>
            <a:r>
              <a:rPr sz="11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jobbet</a:t>
            </a:r>
            <a:r>
              <a:rPr sz="11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gjort,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utan</a:t>
            </a:r>
            <a:r>
              <a:rPr sz="11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1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uppnå</a:t>
            </a:r>
            <a:r>
              <a:rPr sz="11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upprätthålla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21200"/>
              </a:lnSpc>
            </a:pP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höga</a:t>
            </a:r>
            <a:r>
              <a:rPr sz="11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krav.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verkar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11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mån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1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struktur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detaljer,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vilket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sannolikt</a:t>
            </a:r>
            <a:r>
              <a:rPr sz="11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kommer</a:t>
            </a:r>
            <a:r>
              <a:rPr sz="11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1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uppskattas</a:t>
            </a:r>
            <a:r>
              <a:rPr sz="11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1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arbetskollegor.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57200" y="5375275"/>
            <a:ext cx="3200400" cy="119062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304800" marR="271145" indent="-152400">
              <a:lnSpc>
                <a:spcPct val="104200"/>
              </a:lnSpc>
              <a:spcBef>
                <a:spcPts val="5"/>
              </a:spcBef>
              <a:buClr>
                <a:srgbClr val="00843C"/>
              </a:buClr>
              <a:buSzPct val="133333"/>
              <a:buFont typeface="Arial"/>
              <a:buChar char="●"/>
              <a:tabLst>
                <a:tab pos="304800" algn="l"/>
              </a:tabLst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diagrammet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percentilvärden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teamroll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utifrån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svar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självskattningen.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843C"/>
              </a:buClr>
              <a:buFont typeface="Arial"/>
              <a:buChar char="●"/>
            </a:pPr>
            <a:endParaRPr sz="1550">
              <a:latin typeface="Calibri"/>
              <a:cs typeface="Calibri"/>
            </a:endParaRPr>
          </a:p>
          <a:p>
            <a:pPr marL="304800" marR="421005" indent="-152400">
              <a:lnSpc>
                <a:spcPct val="104200"/>
              </a:lnSpc>
              <a:buClr>
                <a:srgbClr val="00843C"/>
              </a:buClr>
              <a:buSzPct val="133333"/>
              <a:buFont typeface="Arial"/>
              <a:buChar char="●"/>
              <a:tabLst>
                <a:tab pos="304800" algn="l"/>
              </a:tabLst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Teamrollerna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fördelas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utifrån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percentilvärdena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Föredragna,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Hanterbara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Minst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föredragna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roller.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75460" y="6658369"/>
            <a:ext cx="5575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71470" y="6658369"/>
            <a:ext cx="5384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52365" y="6658369"/>
            <a:ext cx="78422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800" spc="-50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217284" y="6658369"/>
            <a:ext cx="4368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76159" y="6658369"/>
            <a:ext cx="3289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495"/>
              </a:spcBef>
            </a:pPr>
            <a:r>
              <a:rPr sz="900" b="1" spc="30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12259" y="6658369"/>
            <a:ext cx="252729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95"/>
              </a:spcBef>
            </a:pPr>
            <a:r>
              <a:rPr sz="900" b="1" spc="45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38184" y="6648954"/>
            <a:ext cx="582930" cy="3905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00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309734" y="6658369"/>
            <a:ext cx="83121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495"/>
              </a:spcBef>
            </a:pP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800" spc="20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3/11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65" name="object 6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478155" y="6658369"/>
            <a:ext cx="979169" cy="670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marR="1905"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800" spc="-1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350" spc="-30" baseline="3086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8219" y="487679"/>
            <a:ext cx="1603375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5" dirty="0">
                <a:solidFill>
                  <a:srgbClr val="00843C"/>
                </a:solidFill>
                <a:latin typeface="Calibri"/>
                <a:cs typeface="Calibri"/>
              </a:rPr>
              <a:t>Vad</a:t>
            </a:r>
            <a:r>
              <a:rPr sz="2200" spc="-4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843C"/>
                </a:solidFill>
                <a:latin typeface="Calibri"/>
                <a:cs typeface="Calibri"/>
              </a:rPr>
              <a:t>andra</a:t>
            </a:r>
            <a:r>
              <a:rPr sz="2200" spc="-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843C"/>
                </a:solidFill>
                <a:latin typeface="Calibri"/>
                <a:cs typeface="Calibri"/>
              </a:rPr>
              <a:t>ser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grpSp>
        <p:nvGrpSpPr>
          <p:cNvPr id="5" name="object 5"/>
          <p:cNvGrpSpPr/>
          <p:nvPr/>
        </p:nvGrpSpPr>
        <p:grpSpPr>
          <a:xfrm>
            <a:off x="457200" y="5232400"/>
            <a:ext cx="3276600" cy="1333500"/>
            <a:chOff x="457200" y="5232400"/>
            <a:chExt cx="3276600" cy="1333500"/>
          </a:xfrm>
        </p:grpSpPr>
        <p:sp>
          <p:nvSpPr>
            <p:cNvPr id="6" name="object 6"/>
            <p:cNvSpPr/>
            <p:nvPr/>
          </p:nvSpPr>
          <p:spPr>
            <a:xfrm>
              <a:off x="457200" y="5232399"/>
              <a:ext cx="3274060" cy="1333500"/>
            </a:xfrm>
            <a:custGeom>
              <a:avLst/>
              <a:gdLst/>
              <a:ahLst/>
              <a:cxnLst/>
              <a:rect l="l" t="t" r="r" b="b"/>
              <a:pathLst>
                <a:path w="3274060" h="1333500">
                  <a:moveTo>
                    <a:pt x="3274060" y="381000"/>
                  </a:moveTo>
                  <a:lnTo>
                    <a:pt x="2895600" y="381000"/>
                  </a:lnTo>
                  <a:lnTo>
                    <a:pt x="2895600" y="0"/>
                  </a:lnTo>
                  <a:lnTo>
                    <a:pt x="0" y="0"/>
                  </a:lnTo>
                  <a:lnTo>
                    <a:pt x="0" y="1333500"/>
                  </a:lnTo>
                  <a:lnTo>
                    <a:pt x="2893060" y="1333500"/>
                  </a:lnTo>
                  <a:lnTo>
                    <a:pt x="2895600" y="1333500"/>
                  </a:lnTo>
                  <a:lnTo>
                    <a:pt x="3274060" y="1333500"/>
                  </a:lnTo>
                  <a:lnTo>
                    <a:pt x="3274060" y="38100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52800" y="5232400"/>
              <a:ext cx="381000" cy="381000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4931374" y="2529090"/>
            <a:ext cx="4471035" cy="3882390"/>
            <a:chOff x="4931374" y="2529090"/>
            <a:chExt cx="4471035" cy="3882390"/>
          </a:xfrm>
        </p:grpSpPr>
        <p:sp>
          <p:nvSpPr>
            <p:cNvPr id="9" name="object 9"/>
            <p:cNvSpPr/>
            <p:nvPr/>
          </p:nvSpPr>
          <p:spPr>
            <a:xfrm>
              <a:off x="5937524" y="2529090"/>
              <a:ext cx="0" cy="3882390"/>
            </a:xfrm>
            <a:custGeom>
              <a:avLst/>
              <a:gdLst/>
              <a:ahLst/>
              <a:cxnLst/>
              <a:rect l="l" t="t" r="r" b="b"/>
              <a:pathLst>
                <a:path h="3882390">
                  <a:moveTo>
                    <a:pt x="0" y="3882313"/>
                  </a:moveTo>
                  <a:lnTo>
                    <a:pt x="0" y="0"/>
                  </a:lnTo>
                </a:path>
              </a:pathLst>
            </a:custGeom>
            <a:ln w="14237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37524" y="2633761"/>
              <a:ext cx="1319530" cy="219075"/>
            </a:xfrm>
            <a:custGeom>
              <a:avLst/>
              <a:gdLst/>
              <a:ahLst/>
              <a:cxnLst/>
              <a:rect l="l" t="t" r="r" b="b"/>
              <a:pathLst>
                <a:path w="1319529" h="219075">
                  <a:moveTo>
                    <a:pt x="1319385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319385" y="218855"/>
                  </a:lnTo>
                  <a:lnTo>
                    <a:pt x="1319385" y="0"/>
                  </a:lnTo>
                  <a:close/>
                </a:path>
              </a:pathLst>
            </a:custGeom>
            <a:solidFill>
              <a:srgbClr val="9F31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37524" y="3061957"/>
              <a:ext cx="3369945" cy="219075"/>
            </a:xfrm>
            <a:custGeom>
              <a:avLst/>
              <a:gdLst/>
              <a:ahLst/>
              <a:cxnLst/>
              <a:rect l="l" t="t" r="r" b="b"/>
              <a:pathLst>
                <a:path w="3369945" h="219075">
                  <a:moveTo>
                    <a:pt x="3369652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3369652" y="218855"/>
                  </a:lnTo>
                  <a:lnTo>
                    <a:pt x="3369652" y="0"/>
                  </a:lnTo>
                  <a:close/>
                </a:path>
              </a:pathLst>
            </a:custGeom>
            <a:solidFill>
              <a:srgbClr val="9BB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37524" y="3499669"/>
              <a:ext cx="1044575" cy="219075"/>
            </a:xfrm>
            <a:custGeom>
              <a:avLst/>
              <a:gdLst/>
              <a:ahLst/>
              <a:cxnLst/>
              <a:rect l="l" t="t" r="r" b="b"/>
              <a:pathLst>
                <a:path w="1044575" h="219075">
                  <a:moveTo>
                    <a:pt x="1044117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044117" y="218855"/>
                  </a:lnTo>
                  <a:lnTo>
                    <a:pt x="1044117" y="0"/>
                  </a:lnTo>
                  <a:close/>
                </a:path>
              </a:pathLst>
            </a:custGeom>
            <a:solidFill>
              <a:srgbClr val="4A95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37524" y="3927865"/>
              <a:ext cx="1557020" cy="219075"/>
            </a:xfrm>
            <a:custGeom>
              <a:avLst/>
              <a:gdLst/>
              <a:ahLst/>
              <a:cxnLst/>
              <a:rect l="l" t="t" r="r" b="b"/>
              <a:pathLst>
                <a:path w="1557020" h="219075">
                  <a:moveTo>
                    <a:pt x="1556684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556684" y="218855"/>
                  </a:lnTo>
                  <a:lnTo>
                    <a:pt x="1556684" y="0"/>
                  </a:lnTo>
                  <a:close/>
                </a:path>
              </a:pathLst>
            </a:custGeom>
            <a:solidFill>
              <a:srgbClr val="F9D2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37524" y="4356062"/>
              <a:ext cx="1006475" cy="228600"/>
            </a:xfrm>
            <a:custGeom>
              <a:avLst/>
              <a:gdLst/>
              <a:ahLst/>
              <a:cxnLst/>
              <a:rect l="l" t="t" r="r" b="b"/>
              <a:pathLst>
                <a:path w="1006475" h="228600">
                  <a:moveTo>
                    <a:pt x="1006149" y="0"/>
                  </a:moveTo>
                  <a:lnTo>
                    <a:pt x="0" y="0"/>
                  </a:lnTo>
                  <a:lnTo>
                    <a:pt x="0" y="228371"/>
                  </a:lnTo>
                  <a:lnTo>
                    <a:pt x="1006149" y="228371"/>
                  </a:lnTo>
                  <a:lnTo>
                    <a:pt x="1006149" y="0"/>
                  </a:lnTo>
                  <a:close/>
                </a:path>
              </a:pathLst>
            </a:custGeom>
            <a:solidFill>
              <a:srgbClr val="A49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37524" y="4793773"/>
              <a:ext cx="1537970" cy="219075"/>
            </a:xfrm>
            <a:custGeom>
              <a:avLst/>
              <a:gdLst/>
              <a:ahLst/>
              <a:cxnLst/>
              <a:rect l="l" t="t" r="r" b="b"/>
              <a:pathLst>
                <a:path w="1537970" h="219075">
                  <a:moveTo>
                    <a:pt x="1537700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537700" y="218855"/>
                  </a:lnTo>
                  <a:lnTo>
                    <a:pt x="1537700" y="0"/>
                  </a:lnTo>
                  <a:close/>
                </a:path>
              </a:pathLst>
            </a:custGeom>
            <a:solidFill>
              <a:srgbClr val="B4A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37524" y="5221970"/>
              <a:ext cx="1348105" cy="219075"/>
            </a:xfrm>
            <a:custGeom>
              <a:avLst/>
              <a:gdLst/>
              <a:ahLst/>
              <a:cxnLst/>
              <a:rect l="l" t="t" r="r" b="b"/>
              <a:pathLst>
                <a:path w="1348104" h="219075">
                  <a:moveTo>
                    <a:pt x="1347861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347861" y="218855"/>
                  </a:lnTo>
                  <a:lnTo>
                    <a:pt x="1347861" y="0"/>
                  </a:lnTo>
                  <a:close/>
                </a:path>
              </a:pathLst>
            </a:custGeom>
            <a:solidFill>
              <a:srgbClr val="B42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37524" y="5659682"/>
              <a:ext cx="3465195" cy="219075"/>
            </a:xfrm>
            <a:custGeom>
              <a:avLst/>
              <a:gdLst/>
              <a:ahLst/>
              <a:cxnLst/>
              <a:rect l="l" t="t" r="r" b="b"/>
              <a:pathLst>
                <a:path w="3465195" h="219075">
                  <a:moveTo>
                    <a:pt x="3464572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3464572" y="218855"/>
                  </a:lnTo>
                  <a:lnTo>
                    <a:pt x="3464572" y="0"/>
                  </a:lnTo>
                  <a:close/>
                </a:path>
              </a:pathLst>
            </a:custGeom>
            <a:solidFill>
              <a:srgbClr val="006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37524" y="6087878"/>
              <a:ext cx="1708785" cy="219075"/>
            </a:xfrm>
            <a:custGeom>
              <a:avLst/>
              <a:gdLst/>
              <a:ahLst/>
              <a:cxnLst/>
              <a:rect l="l" t="t" r="r" b="b"/>
              <a:pathLst>
                <a:path w="1708784" h="219075">
                  <a:moveTo>
                    <a:pt x="1708556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708556" y="218855"/>
                  </a:lnTo>
                  <a:lnTo>
                    <a:pt x="1708556" y="0"/>
                  </a:lnTo>
                  <a:close/>
                </a:path>
              </a:pathLst>
            </a:custGeom>
            <a:solidFill>
              <a:srgbClr val="864A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64262" y="3061957"/>
              <a:ext cx="873760" cy="219075"/>
            </a:xfrm>
            <a:custGeom>
              <a:avLst/>
              <a:gdLst/>
              <a:ahLst/>
              <a:cxnLst/>
              <a:rect l="l" t="t" r="r" b="b"/>
              <a:pathLst>
                <a:path w="873760" h="219075">
                  <a:moveTo>
                    <a:pt x="873262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873262" y="218855"/>
                  </a:lnTo>
                  <a:lnTo>
                    <a:pt x="873262" y="0"/>
                  </a:lnTo>
                  <a:close/>
                </a:path>
              </a:pathLst>
            </a:custGeom>
            <a:solidFill>
              <a:srgbClr val="9BB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690732" y="4356062"/>
              <a:ext cx="247015" cy="228600"/>
            </a:xfrm>
            <a:custGeom>
              <a:avLst/>
              <a:gdLst/>
              <a:ahLst/>
              <a:cxnLst/>
              <a:rect l="l" t="t" r="r" b="b"/>
              <a:pathLst>
                <a:path w="247014" h="228600">
                  <a:moveTo>
                    <a:pt x="246791" y="0"/>
                  </a:moveTo>
                  <a:lnTo>
                    <a:pt x="0" y="0"/>
                  </a:lnTo>
                  <a:lnTo>
                    <a:pt x="0" y="228371"/>
                  </a:lnTo>
                  <a:lnTo>
                    <a:pt x="246791" y="228371"/>
                  </a:lnTo>
                  <a:lnTo>
                    <a:pt x="246791" y="0"/>
                  </a:lnTo>
                  <a:close/>
                </a:path>
              </a:pathLst>
            </a:custGeom>
            <a:solidFill>
              <a:srgbClr val="A49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57176" y="4793773"/>
              <a:ext cx="180975" cy="219075"/>
            </a:xfrm>
            <a:custGeom>
              <a:avLst/>
              <a:gdLst/>
              <a:ahLst/>
              <a:cxnLst/>
              <a:rect l="l" t="t" r="r" b="b"/>
              <a:pathLst>
                <a:path w="180975" h="219075">
                  <a:moveTo>
                    <a:pt x="180347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80347" y="218855"/>
                  </a:lnTo>
                  <a:lnTo>
                    <a:pt x="180347" y="0"/>
                  </a:lnTo>
                  <a:close/>
                </a:path>
              </a:pathLst>
            </a:custGeom>
            <a:solidFill>
              <a:srgbClr val="B4A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62257" y="5221970"/>
              <a:ext cx="275590" cy="219075"/>
            </a:xfrm>
            <a:custGeom>
              <a:avLst/>
              <a:gdLst/>
              <a:ahLst/>
              <a:cxnLst/>
              <a:rect l="l" t="t" r="r" b="b"/>
              <a:pathLst>
                <a:path w="275589" h="219075">
                  <a:moveTo>
                    <a:pt x="275267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275267" y="218855"/>
                  </a:lnTo>
                  <a:lnTo>
                    <a:pt x="275267" y="0"/>
                  </a:lnTo>
                  <a:close/>
                </a:path>
              </a:pathLst>
            </a:custGeom>
            <a:solidFill>
              <a:srgbClr val="B42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5465" y="5659682"/>
              <a:ext cx="522605" cy="219075"/>
            </a:xfrm>
            <a:custGeom>
              <a:avLst/>
              <a:gdLst/>
              <a:ahLst/>
              <a:cxnLst/>
              <a:rect l="l" t="t" r="r" b="b"/>
              <a:pathLst>
                <a:path w="522604" h="219075">
                  <a:moveTo>
                    <a:pt x="522058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522058" y="218855"/>
                  </a:lnTo>
                  <a:lnTo>
                    <a:pt x="522058" y="0"/>
                  </a:lnTo>
                  <a:close/>
                </a:path>
              </a:pathLst>
            </a:custGeom>
            <a:solidFill>
              <a:srgbClr val="006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31374" y="6087878"/>
              <a:ext cx="1006475" cy="219075"/>
            </a:xfrm>
            <a:custGeom>
              <a:avLst/>
              <a:gdLst/>
              <a:ahLst/>
              <a:cxnLst/>
              <a:rect l="l" t="t" r="r" b="b"/>
              <a:pathLst>
                <a:path w="1006475" h="219075">
                  <a:moveTo>
                    <a:pt x="1006149" y="0"/>
                  </a:moveTo>
                  <a:lnTo>
                    <a:pt x="0" y="0"/>
                  </a:lnTo>
                  <a:lnTo>
                    <a:pt x="0" y="218855"/>
                  </a:lnTo>
                  <a:lnTo>
                    <a:pt x="1006149" y="218855"/>
                  </a:lnTo>
                  <a:lnTo>
                    <a:pt x="1006149" y="0"/>
                  </a:lnTo>
                  <a:close/>
                </a:path>
              </a:pathLst>
            </a:custGeom>
            <a:solidFill>
              <a:srgbClr val="864A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025900" y="2642235"/>
            <a:ext cx="192405" cy="2348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RI</a:t>
            </a:r>
            <a:endParaRPr sz="1000">
              <a:latin typeface="Calibri"/>
              <a:cs typeface="Calibri"/>
            </a:endParaRPr>
          </a:p>
          <a:p>
            <a:pPr marL="12700" marR="5080" algn="just">
              <a:lnSpc>
                <a:spcPct val="283300"/>
              </a:lnSpc>
            </a:pPr>
            <a:r>
              <a:rPr sz="1000" spc="-60" dirty="0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CO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82828"/>
                </a:solidFill>
                <a:latin typeface="Calibri"/>
                <a:cs typeface="Calibri"/>
              </a:rPr>
              <a:t>PL</a:t>
            </a:r>
            <a:r>
              <a:rPr sz="10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282828"/>
                </a:solidFill>
                <a:latin typeface="Calibri"/>
                <a:cs typeface="Calibri"/>
              </a:rPr>
              <a:t>ME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000" spc="30" dirty="0">
                <a:solidFill>
                  <a:srgbClr val="282828"/>
                </a:solidFill>
                <a:latin typeface="Calibri"/>
                <a:cs typeface="Calibri"/>
              </a:rPr>
              <a:t>SP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25900" y="5220334"/>
            <a:ext cx="17589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SH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25900" y="5652134"/>
            <a:ext cx="22225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25900" y="6083934"/>
            <a:ext cx="15938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4500" y="1109344"/>
            <a:ext cx="6586855" cy="944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-9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-8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843C"/>
                </a:solidFill>
                <a:latin typeface="Calibri"/>
                <a:cs typeface="Calibri"/>
              </a:rPr>
              <a:t>6</a:t>
            </a:r>
            <a:r>
              <a:rPr sz="2000" spc="-9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Ali,</a:t>
            </a:r>
            <a:r>
              <a:rPr sz="14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4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frågade</a:t>
            </a:r>
            <a:r>
              <a:rPr sz="14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282828"/>
                </a:solidFill>
                <a:latin typeface="Calibri"/>
                <a:cs typeface="Calibri"/>
              </a:rPr>
              <a:t>6</a:t>
            </a:r>
            <a:r>
              <a:rPr sz="14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personer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(dina</a:t>
            </a:r>
            <a:r>
              <a:rPr sz="14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"Observatörer")</a:t>
            </a:r>
            <a:r>
              <a:rPr sz="14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feedback.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sz="14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14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två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starkaste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teamroller:</a:t>
            </a:r>
            <a:r>
              <a:rPr sz="14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Teamworker</a:t>
            </a:r>
            <a:r>
              <a:rPr sz="14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82828"/>
                </a:solidFill>
                <a:latin typeface="Calibri"/>
                <a:cs typeface="Calibri"/>
              </a:rPr>
              <a:t>Implementer.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2258822"/>
            <a:ext cx="2969895" cy="38735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De</a:t>
            </a:r>
            <a:r>
              <a:rPr sz="1100" spc="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identifierade</a:t>
            </a:r>
            <a:r>
              <a:rPr sz="11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sz="11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du</a:t>
            </a:r>
            <a:r>
              <a:rPr sz="11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har</a:t>
            </a:r>
            <a:r>
              <a:rPr sz="11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följande</a:t>
            </a:r>
            <a:r>
              <a:rPr sz="11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00843C"/>
                </a:solidFill>
                <a:latin typeface="Calibri"/>
                <a:cs typeface="Calibri"/>
              </a:rPr>
              <a:t>egenskaper: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pålitlig,</a:t>
            </a:r>
            <a:r>
              <a:rPr sz="1100" spc="7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omtänksam,</a:t>
            </a:r>
            <a:r>
              <a:rPr sz="1100" spc="7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hjälpsam</a:t>
            </a:r>
            <a:r>
              <a:rPr sz="11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100" spc="7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efektiv.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54500" y="2294889"/>
            <a:ext cx="124714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10" dirty="0">
                <a:solidFill>
                  <a:srgbClr val="00843C"/>
                </a:solidFill>
                <a:latin typeface="Calibri"/>
                <a:cs typeface="Calibri"/>
              </a:rPr>
              <a:t>Tillhörande</a:t>
            </a:r>
            <a:r>
              <a:rPr sz="1000" spc="15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427084" y="2294889"/>
            <a:ext cx="44259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Styrkor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7200" y="5232400"/>
            <a:ext cx="3274060" cy="13335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304800" marR="558800" indent="-152400">
              <a:lnSpc>
                <a:spcPct val="104200"/>
              </a:lnSpc>
              <a:spcBef>
                <a:spcPts val="5"/>
              </a:spcBef>
              <a:buClr>
                <a:srgbClr val="00843C"/>
              </a:buClr>
              <a:buSzPct val="133333"/>
              <a:buFont typeface="Arial"/>
              <a:buChar char="●"/>
              <a:tabLst>
                <a:tab pos="304800" algn="l"/>
              </a:tabLst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graf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observatörers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uppdelat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styrkor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svagheter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teamroll.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843C"/>
              </a:buClr>
              <a:buFont typeface="Arial"/>
              <a:buChar char="●"/>
            </a:pPr>
            <a:endParaRPr sz="1550">
              <a:latin typeface="Calibri"/>
              <a:cs typeface="Calibri"/>
            </a:endParaRPr>
          </a:p>
          <a:p>
            <a:pPr marL="304165" marR="307340" indent="-152400">
              <a:lnSpc>
                <a:spcPct val="104200"/>
              </a:lnSpc>
              <a:buClr>
                <a:srgbClr val="00843C"/>
              </a:buClr>
              <a:buSzPct val="133333"/>
              <a:buFont typeface="Arial"/>
              <a:buChar char="●"/>
              <a:tabLst>
                <a:tab pos="304165" algn="l"/>
              </a:tabLst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tillhörande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svaghet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kallas</a:t>
            </a:r>
            <a:r>
              <a:rPr sz="9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"tillåten"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9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vägs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upp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styrkorna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aktuella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teamrollen.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Se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Ordlistan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fler</a:t>
            </a:r>
            <a:r>
              <a:rPr sz="900" spc="-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detaljer.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75460" y="6658369"/>
            <a:ext cx="5575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71470" y="6658369"/>
            <a:ext cx="5384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52365" y="6658369"/>
            <a:ext cx="78422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800" spc="-50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17284" y="6658369"/>
            <a:ext cx="4368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376159" y="6658369"/>
            <a:ext cx="3289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495"/>
              </a:spcBef>
            </a:pPr>
            <a:r>
              <a:rPr sz="900" b="1" spc="30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12259" y="6658369"/>
            <a:ext cx="252729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95"/>
              </a:spcBef>
            </a:pPr>
            <a:r>
              <a:rPr sz="900" b="1" spc="45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38184" y="6648954"/>
            <a:ext cx="582930" cy="3905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00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309734" y="6658369"/>
            <a:ext cx="83121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495"/>
              </a:spcBef>
            </a:pP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800" spc="20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4/11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43" name="object 4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478155" y="6658369"/>
            <a:ext cx="979169" cy="670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marR="1905"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800" spc="-1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350" spc="-30" baseline="3086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6615" y="527049"/>
            <a:ext cx="301625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10" dirty="0">
                <a:solidFill>
                  <a:srgbClr val="00843C"/>
                </a:solidFill>
                <a:latin typeface="Calibri"/>
                <a:cs typeface="Calibri"/>
              </a:rPr>
              <a:t>Jämförelse</a:t>
            </a:r>
            <a:r>
              <a:rPr sz="17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spc="10" dirty="0">
                <a:solidFill>
                  <a:srgbClr val="00843C"/>
                </a:solidFill>
                <a:latin typeface="Calibri"/>
                <a:cs typeface="Calibri"/>
              </a:rPr>
              <a:t>-</a:t>
            </a:r>
            <a:r>
              <a:rPr sz="17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spc="10" dirty="0">
                <a:solidFill>
                  <a:srgbClr val="00843C"/>
                </a:solidFill>
                <a:latin typeface="Calibri"/>
                <a:cs typeface="Calibri"/>
              </a:rPr>
              <a:t>Egen</a:t>
            </a:r>
            <a:r>
              <a:rPr sz="17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spc="1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17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spc="10" dirty="0">
                <a:solidFill>
                  <a:srgbClr val="00843C"/>
                </a:solidFill>
                <a:latin typeface="Calibri"/>
                <a:cs typeface="Calibri"/>
              </a:rPr>
              <a:t>andras</a:t>
            </a:r>
            <a:r>
              <a:rPr sz="17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rgbClr val="00843C"/>
                </a:solidFill>
                <a:latin typeface="Calibri"/>
                <a:cs typeface="Calibri"/>
              </a:rPr>
              <a:t>syn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grpSp>
        <p:nvGrpSpPr>
          <p:cNvPr id="5" name="object 5"/>
          <p:cNvGrpSpPr/>
          <p:nvPr/>
        </p:nvGrpSpPr>
        <p:grpSpPr>
          <a:xfrm>
            <a:off x="4634865" y="5346700"/>
            <a:ext cx="382270" cy="1219200"/>
            <a:chOff x="4634865" y="5346700"/>
            <a:chExt cx="382270" cy="1219200"/>
          </a:xfrm>
        </p:grpSpPr>
        <p:sp>
          <p:nvSpPr>
            <p:cNvPr id="6" name="object 6"/>
            <p:cNvSpPr/>
            <p:nvPr/>
          </p:nvSpPr>
          <p:spPr>
            <a:xfrm>
              <a:off x="4648200" y="5727700"/>
              <a:ext cx="368935" cy="838200"/>
            </a:xfrm>
            <a:custGeom>
              <a:avLst/>
              <a:gdLst/>
              <a:ahLst/>
              <a:cxnLst/>
              <a:rect l="l" t="t" r="r" b="b"/>
              <a:pathLst>
                <a:path w="368935" h="838200">
                  <a:moveTo>
                    <a:pt x="368935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368935" y="838200"/>
                  </a:lnTo>
                  <a:lnTo>
                    <a:pt x="368935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34865" y="5346700"/>
              <a:ext cx="381000" cy="381000"/>
            </a:xfrm>
            <a:prstGeom prst="rect">
              <a:avLst/>
            </a:prstGeom>
          </p:spPr>
        </p:pic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20700" y="4132503"/>
          <a:ext cx="2298064" cy="2432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4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900" b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sz="900" b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DPP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00" b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72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87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71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3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4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4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-25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5561531" y="2224214"/>
            <a:ext cx="4654550" cy="3882390"/>
            <a:chOff x="5561531" y="2224214"/>
            <a:chExt cx="4654550" cy="388239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61531" y="6087497"/>
              <a:ext cx="4654020" cy="19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566289" y="5702120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645025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645025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645025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645025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645025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645025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645025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645025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645025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645025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645025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645025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645025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645025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645025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645025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645025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645025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645025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645025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645025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645025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645025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645025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645025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645025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645025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645025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645025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645025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645025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645025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645025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645025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645025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645025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645025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645025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645025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645025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645025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645025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645025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645025" h="9525">
                  <a:moveTo>
                    <a:pt x="4599457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99457" y="9515"/>
                  </a:lnTo>
                  <a:lnTo>
                    <a:pt x="4601237" y="7731"/>
                  </a:lnTo>
                  <a:lnTo>
                    <a:pt x="4601237" y="2378"/>
                  </a:lnTo>
                  <a:lnTo>
                    <a:pt x="4599457" y="0"/>
                  </a:lnTo>
                  <a:close/>
                </a:path>
                <a:path w="4645025" h="9525">
                  <a:moveTo>
                    <a:pt x="4644511" y="0"/>
                  </a:moveTo>
                  <a:lnTo>
                    <a:pt x="4636832" y="0"/>
                  </a:lnTo>
                  <a:lnTo>
                    <a:pt x="4634459" y="2378"/>
                  </a:lnTo>
                  <a:lnTo>
                    <a:pt x="4634459" y="7731"/>
                  </a:lnTo>
                  <a:lnTo>
                    <a:pt x="4636832" y="9515"/>
                  </a:lnTo>
                  <a:lnTo>
                    <a:pt x="4644511" y="9515"/>
                  </a:lnTo>
                  <a:lnTo>
                    <a:pt x="4644511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61531" y="5697363"/>
              <a:ext cx="3684097" cy="1903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9377319" y="5702120"/>
              <a:ext cx="833755" cy="9525"/>
            </a:xfrm>
            <a:custGeom>
              <a:avLst/>
              <a:gdLst/>
              <a:ahLst/>
              <a:cxnLst/>
              <a:rect l="l" t="t" r="r" b="b"/>
              <a:pathLst>
                <a:path w="833754" h="9525">
                  <a:moveTo>
                    <a:pt x="4745" y="0"/>
                  </a:moveTo>
                  <a:lnTo>
                    <a:pt x="64664" y="0"/>
                  </a:lnTo>
                  <a:lnTo>
                    <a:pt x="67630" y="0"/>
                  </a:lnTo>
                  <a:lnTo>
                    <a:pt x="69410" y="2378"/>
                  </a:lnTo>
                  <a:lnTo>
                    <a:pt x="69410" y="4757"/>
                  </a:lnTo>
                  <a:lnTo>
                    <a:pt x="69410" y="7731"/>
                  </a:lnTo>
                  <a:lnTo>
                    <a:pt x="67630" y="9515"/>
                  </a:lnTo>
                  <a:lnTo>
                    <a:pt x="64664" y="9515"/>
                  </a:lnTo>
                  <a:lnTo>
                    <a:pt x="4745" y="9515"/>
                  </a:lnTo>
                  <a:lnTo>
                    <a:pt x="1779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1779" y="0"/>
                  </a:lnTo>
                  <a:lnTo>
                    <a:pt x="4745" y="0"/>
                  </a:lnTo>
                </a:path>
                <a:path w="833754" h="9525">
                  <a:moveTo>
                    <a:pt x="107378" y="0"/>
                  </a:moveTo>
                  <a:lnTo>
                    <a:pt x="167889" y="0"/>
                  </a:lnTo>
                  <a:lnTo>
                    <a:pt x="170262" y="0"/>
                  </a:lnTo>
                  <a:lnTo>
                    <a:pt x="172635" y="2378"/>
                  </a:lnTo>
                  <a:lnTo>
                    <a:pt x="172635" y="4757"/>
                  </a:lnTo>
                  <a:lnTo>
                    <a:pt x="172635" y="7731"/>
                  </a:lnTo>
                  <a:lnTo>
                    <a:pt x="170262" y="9515"/>
                  </a:lnTo>
                  <a:lnTo>
                    <a:pt x="167889" y="9515"/>
                  </a:lnTo>
                  <a:lnTo>
                    <a:pt x="107378" y="9515"/>
                  </a:lnTo>
                  <a:lnTo>
                    <a:pt x="105005" y="9515"/>
                  </a:lnTo>
                  <a:lnTo>
                    <a:pt x="102632" y="7731"/>
                  </a:lnTo>
                  <a:lnTo>
                    <a:pt x="102632" y="4757"/>
                  </a:lnTo>
                  <a:lnTo>
                    <a:pt x="102632" y="2378"/>
                  </a:lnTo>
                  <a:lnTo>
                    <a:pt x="105005" y="0"/>
                  </a:lnTo>
                  <a:lnTo>
                    <a:pt x="107378" y="0"/>
                  </a:lnTo>
                </a:path>
                <a:path w="833754" h="9525">
                  <a:moveTo>
                    <a:pt x="210603" y="0"/>
                  </a:moveTo>
                  <a:lnTo>
                    <a:pt x="270521" y="0"/>
                  </a:lnTo>
                  <a:lnTo>
                    <a:pt x="273487" y="0"/>
                  </a:lnTo>
                  <a:lnTo>
                    <a:pt x="275267" y="2378"/>
                  </a:lnTo>
                  <a:lnTo>
                    <a:pt x="275267" y="4757"/>
                  </a:lnTo>
                  <a:lnTo>
                    <a:pt x="275267" y="7731"/>
                  </a:lnTo>
                  <a:lnTo>
                    <a:pt x="273487" y="9515"/>
                  </a:lnTo>
                  <a:lnTo>
                    <a:pt x="270521" y="9515"/>
                  </a:lnTo>
                  <a:lnTo>
                    <a:pt x="210603" y="9515"/>
                  </a:lnTo>
                  <a:lnTo>
                    <a:pt x="207637" y="9515"/>
                  </a:lnTo>
                  <a:lnTo>
                    <a:pt x="205857" y="7731"/>
                  </a:lnTo>
                  <a:lnTo>
                    <a:pt x="205857" y="4757"/>
                  </a:lnTo>
                  <a:lnTo>
                    <a:pt x="205857" y="2378"/>
                  </a:lnTo>
                  <a:lnTo>
                    <a:pt x="207637" y="0"/>
                  </a:lnTo>
                  <a:lnTo>
                    <a:pt x="210603" y="0"/>
                  </a:lnTo>
                </a:path>
                <a:path w="833754" h="9525">
                  <a:moveTo>
                    <a:pt x="313235" y="0"/>
                  </a:moveTo>
                  <a:lnTo>
                    <a:pt x="373746" y="0"/>
                  </a:lnTo>
                  <a:lnTo>
                    <a:pt x="376119" y="0"/>
                  </a:lnTo>
                  <a:lnTo>
                    <a:pt x="378492" y="2378"/>
                  </a:lnTo>
                  <a:lnTo>
                    <a:pt x="378492" y="4757"/>
                  </a:lnTo>
                  <a:lnTo>
                    <a:pt x="378492" y="7731"/>
                  </a:lnTo>
                  <a:lnTo>
                    <a:pt x="376119" y="9515"/>
                  </a:lnTo>
                  <a:lnTo>
                    <a:pt x="373746" y="9515"/>
                  </a:lnTo>
                  <a:lnTo>
                    <a:pt x="313235" y="9515"/>
                  </a:lnTo>
                  <a:lnTo>
                    <a:pt x="310862" y="9515"/>
                  </a:lnTo>
                  <a:lnTo>
                    <a:pt x="308489" y="7731"/>
                  </a:lnTo>
                  <a:lnTo>
                    <a:pt x="308489" y="4757"/>
                  </a:lnTo>
                  <a:lnTo>
                    <a:pt x="308489" y="2378"/>
                  </a:lnTo>
                  <a:lnTo>
                    <a:pt x="310862" y="0"/>
                  </a:lnTo>
                  <a:lnTo>
                    <a:pt x="313235" y="0"/>
                  </a:lnTo>
                </a:path>
                <a:path w="833754" h="9525">
                  <a:moveTo>
                    <a:pt x="416460" y="0"/>
                  </a:moveTo>
                  <a:lnTo>
                    <a:pt x="476971" y="0"/>
                  </a:lnTo>
                  <a:lnTo>
                    <a:pt x="479344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344" y="9515"/>
                  </a:lnTo>
                  <a:lnTo>
                    <a:pt x="476971" y="9515"/>
                  </a:lnTo>
                  <a:lnTo>
                    <a:pt x="416460" y="9515"/>
                  </a:lnTo>
                  <a:lnTo>
                    <a:pt x="414087" y="9515"/>
                  </a:lnTo>
                  <a:lnTo>
                    <a:pt x="411714" y="7731"/>
                  </a:lnTo>
                  <a:lnTo>
                    <a:pt x="411714" y="4757"/>
                  </a:lnTo>
                  <a:lnTo>
                    <a:pt x="411714" y="2378"/>
                  </a:lnTo>
                  <a:lnTo>
                    <a:pt x="414087" y="0"/>
                  </a:lnTo>
                  <a:lnTo>
                    <a:pt x="416460" y="0"/>
                  </a:lnTo>
                </a:path>
                <a:path w="833754" h="9525">
                  <a:moveTo>
                    <a:pt x="519685" y="0"/>
                  </a:moveTo>
                  <a:lnTo>
                    <a:pt x="579604" y="0"/>
                  </a:lnTo>
                  <a:lnTo>
                    <a:pt x="582570" y="0"/>
                  </a:lnTo>
                  <a:lnTo>
                    <a:pt x="584350" y="2378"/>
                  </a:lnTo>
                  <a:lnTo>
                    <a:pt x="584350" y="4757"/>
                  </a:lnTo>
                  <a:lnTo>
                    <a:pt x="584350" y="7731"/>
                  </a:lnTo>
                  <a:lnTo>
                    <a:pt x="582570" y="9515"/>
                  </a:lnTo>
                  <a:lnTo>
                    <a:pt x="579604" y="9515"/>
                  </a:lnTo>
                  <a:lnTo>
                    <a:pt x="519685" y="9515"/>
                  </a:lnTo>
                  <a:lnTo>
                    <a:pt x="516719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6719" y="0"/>
                  </a:lnTo>
                  <a:lnTo>
                    <a:pt x="519685" y="0"/>
                  </a:lnTo>
                </a:path>
                <a:path w="833754" h="9525">
                  <a:moveTo>
                    <a:pt x="622317" y="0"/>
                  </a:moveTo>
                  <a:lnTo>
                    <a:pt x="682829" y="0"/>
                  </a:lnTo>
                  <a:lnTo>
                    <a:pt x="685202" y="0"/>
                  </a:lnTo>
                  <a:lnTo>
                    <a:pt x="687575" y="2378"/>
                  </a:lnTo>
                  <a:lnTo>
                    <a:pt x="687575" y="4757"/>
                  </a:lnTo>
                  <a:lnTo>
                    <a:pt x="687575" y="7731"/>
                  </a:lnTo>
                  <a:lnTo>
                    <a:pt x="685202" y="9515"/>
                  </a:lnTo>
                  <a:lnTo>
                    <a:pt x="682829" y="9515"/>
                  </a:lnTo>
                  <a:lnTo>
                    <a:pt x="622317" y="9515"/>
                  </a:lnTo>
                  <a:lnTo>
                    <a:pt x="619944" y="9515"/>
                  </a:lnTo>
                  <a:lnTo>
                    <a:pt x="617571" y="7731"/>
                  </a:lnTo>
                  <a:lnTo>
                    <a:pt x="617571" y="4757"/>
                  </a:lnTo>
                  <a:lnTo>
                    <a:pt x="617571" y="2378"/>
                  </a:lnTo>
                  <a:lnTo>
                    <a:pt x="619944" y="0"/>
                  </a:lnTo>
                  <a:lnTo>
                    <a:pt x="622317" y="0"/>
                  </a:lnTo>
                </a:path>
                <a:path w="833754" h="9525">
                  <a:moveTo>
                    <a:pt x="725543" y="0"/>
                  </a:moveTo>
                  <a:lnTo>
                    <a:pt x="785461" y="0"/>
                  </a:lnTo>
                  <a:lnTo>
                    <a:pt x="788427" y="0"/>
                  </a:lnTo>
                  <a:lnTo>
                    <a:pt x="790207" y="2378"/>
                  </a:lnTo>
                  <a:lnTo>
                    <a:pt x="790207" y="4757"/>
                  </a:lnTo>
                  <a:lnTo>
                    <a:pt x="790207" y="7731"/>
                  </a:lnTo>
                  <a:lnTo>
                    <a:pt x="788427" y="9515"/>
                  </a:lnTo>
                  <a:lnTo>
                    <a:pt x="785461" y="9515"/>
                  </a:lnTo>
                  <a:lnTo>
                    <a:pt x="725543" y="9515"/>
                  </a:lnTo>
                  <a:lnTo>
                    <a:pt x="722576" y="9515"/>
                  </a:lnTo>
                  <a:lnTo>
                    <a:pt x="720797" y="7731"/>
                  </a:lnTo>
                  <a:lnTo>
                    <a:pt x="720797" y="4757"/>
                  </a:lnTo>
                  <a:lnTo>
                    <a:pt x="720797" y="2378"/>
                  </a:lnTo>
                  <a:lnTo>
                    <a:pt x="722576" y="0"/>
                  </a:lnTo>
                  <a:lnTo>
                    <a:pt x="725543" y="0"/>
                  </a:lnTo>
                </a:path>
                <a:path w="833754" h="9525">
                  <a:moveTo>
                    <a:pt x="828175" y="0"/>
                  </a:moveTo>
                  <a:lnTo>
                    <a:pt x="833480" y="0"/>
                  </a:lnTo>
                  <a:lnTo>
                    <a:pt x="833480" y="9515"/>
                  </a:lnTo>
                  <a:lnTo>
                    <a:pt x="828175" y="9515"/>
                  </a:lnTo>
                  <a:lnTo>
                    <a:pt x="825802" y="9515"/>
                  </a:lnTo>
                  <a:lnTo>
                    <a:pt x="823429" y="7731"/>
                  </a:lnTo>
                  <a:lnTo>
                    <a:pt x="823429" y="4757"/>
                  </a:lnTo>
                  <a:lnTo>
                    <a:pt x="823429" y="2378"/>
                  </a:lnTo>
                  <a:lnTo>
                    <a:pt x="825802" y="0"/>
                  </a:lnTo>
                  <a:lnTo>
                    <a:pt x="828175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66289" y="5321501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645025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645025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645025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645025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645025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645025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645025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645025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645025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645025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645025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645025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645025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645025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645025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645025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645025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645025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645025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645025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645025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645025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645025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645025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645025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645025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645025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645025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645025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645025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645025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645025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645025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645025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645025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645025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645025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645025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645025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645025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645025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645025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645025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645025" h="9525">
                  <a:moveTo>
                    <a:pt x="4599457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99457" y="9515"/>
                  </a:lnTo>
                  <a:lnTo>
                    <a:pt x="4601237" y="7731"/>
                  </a:lnTo>
                  <a:lnTo>
                    <a:pt x="4601237" y="2378"/>
                  </a:lnTo>
                  <a:lnTo>
                    <a:pt x="4599457" y="0"/>
                  </a:lnTo>
                  <a:close/>
                </a:path>
                <a:path w="4645025" h="9525">
                  <a:moveTo>
                    <a:pt x="4644511" y="0"/>
                  </a:moveTo>
                  <a:lnTo>
                    <a:pt x="4636832" y="0"/>
                  </a:lnTo>
                  <a:lnTo>
                    <a:pt x="4634459" y="2378"/>
                  </a:lnTo>
                  <a:lnTo>
                    <a:pt x="4634459" y="7731"/>
                  </a:lnTo>
                  <a:lnTo>
                    <a:pt x="4636832" y="9515"/>
                  </a:lnTo>
                  <a:lnTo>
                    <a:pt x="4644511" y="9515"/>
                  </a:lnTo>
                  <a:lnTo>
                    <a:pt x="4644511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66289" y="5321501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4645025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4645025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4645025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4645025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4645025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4645025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4645025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4645025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4645025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4645025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4645025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4645025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4645025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4645025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4645025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4645025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4645025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4645025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4645025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4645025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4645025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4645025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4645025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4645025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4645025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</a:path>
                <a:path w="4645025" h="9525">
                  <a:moveTo>
                    <a:pt x="2888528" y="0"/>
                  </a:moveTo>
                  <a:lnTo>
                    <a:pt x="2949039" y="0"/>
                  </a:lnTo>
                  <a:lnTo>
                    <a:pt x="2951412" y="0"/>
                  </a:lnTo>
                  <a:lnTo>
                    <a:pt x="2953785" y="2378"/>
                  </a:lnTo>
                  <a:lnTo>
                    <a:pt x="2953785" y="4757"/>
                  </a:lnTo>
                  <a:lnTo>
                    <a:pt x="2953785" y="7731"/>
                  </a:lnTo>
                  <a:lnTo>
                    <a:pt x="2951412" y="9515"/>
                  </a:lnTo>
                  <a:lnTo>
                    <a:pt x="2949039" y="9515"/>
                  </a:lnTo>
                  <a:lnTo>
                    <a:pt x="2888528" y="9515"/>
                  </a:lnTo>
                  <a:lnTo>
                    <a:pt x="2886155" y="9515"/>
                  </a:lnTo>
                  <a:lnTo>
                    <a:pt x="2883782" y="7731"/>
                  </a:lnTo>
                  <a:lnTo>
                    <a:pt x="2883782" y="4757"/>
                  </a:lnTo>
                  <a:lnTo>
                    <a:pt x="2883782" y="2378"/>
                  </a:lnTo>
                  <a:lnTo>
                    <a:pt x="2886155" y="0"/>
                  </a:lnTo>
                  <a:lnTo>
                    <a:pt x="2888528" y="0"/>
                  </a:lnTo>
                </a:path>
                <a:path w="4645025" h="9525">
                  <a:moveTo>
                    <a:pt x="2991753" y="0"/>
                  </a:moveTo>
                  <a:lnTo>
                    <a:pt x="3051671" y="0"/>
                  </a:lnTo>
                  <a:lnTo>
                    <a:pt x="3054637" y="0"/>
                  </a:lnTo>
                  <a:lnTo>
                    <a:pt x="3056417" y="2378"/>
                  </a:lnTo>
                  <a:lnTo>
                    <a:pt x="3056417" y="4757"/>
                  </a:lnTo>
                  <a:lnTo>
                    <a:pt x="3056417" y="7731"/>
                  </a:lnTo>
                  <a:lnTo>
                    <a:pt x="3054637" y="9515"/>
                  </a:lnTo>
                  <a:lnTo>
                    <a:pt x="3051671" y="9515"/>
                  </a:lnTo>
                  <a:lnTo>
                    <a:pt x="2991753" y="9515"/>
                  </a:lnTo>
                  <a:lnTo>
                    <a:pt x="2988787" y="9515"/>
                  </a:lnTo>
                  <a:lnTo>
                    <a:pt x="2987007" y="7731"/>
                  </a:lnTo>
                  <a:lnTo>
                    <a:pt x="2987007" y="4757"/>
                  </a:lnTo>
                  <a:lnTo>
                    <a:pt x="2987007" y="2378"/>
                  </a:lnTo>
                  <a:lnTo>
                    <a:pt x="2988787" y="0"/>
                  </a:lnTo>
                  <a:lnTo>
                    <a:pt x="2991753" y="0"/>
                  </a:lnTo>
                </a:path>
                <a:path w="4645025" h="9525">
                  <a:moveTo>
                    <a:pt x="3094385" y="0"/>
                  </a:moveTo>
                  <a:lnTo>
                    <a:pt x="3154896" y="0"/>
                  </a:lnTo>
                  <a:lnTo>
                    <a:pt x="3157269" y="0"/>
                  </a:lnTo>
                  <a:lnTo>
                    <a:pt x="3159642" y="2378"/>
                  </a:lnTo>
                  <a:lnTo>
                    <a:pt x="3159642" y="4757"/>
                  </a:lnTo>
                  <a:lnTo>
                    <a:pt x="3159642" y="7731"/>
                  </a:lnTo>
                  <a:lnTo>
                    <a:pt x="3157269" y="9515"/>
                  </a:lnTo>
                  <a:lnTo>
                    <a:pt x="3154896" y="9515"/>
                  </a:lnTo>
                  <a:lnTo>
                    <a:pt x="3094385" y="9515"/>
                  </a:lnTo>
                  <a:lnTo>
                    <a:pt x="3092012" y="9515"/>
                  </a:lnTo>
                  <a:lnTo>
                    <a:pt x="3089639" y="7731"/>
                  </a:lnTo>
                  <a:lnTo>
                    <a:pt x="3089639" y="4757"/>
                  </a:lnTo>
                  <a:lnTo>
                    <a:pt x="3089639" y="2378"/>
                  </a:lnTo>
                  <a:lnTo>
                    <a:pt x="3092012" y="0"/>
                  </a:lnTo>
                  <a:lnTo>
                    <a:pt x="3094385" y="0"/>
                  </a:lnTo>
                </a:path>
                <a:path w="4645025" h="9525">
                  <a:moveTo>
                    <a:pt x="3197610" y="0"/>
                  </a:moveTo>
                  <a:lnTo>
                    <a:pt x="3258122" y="0"/>
                  </a:lnTo>
                  <a:lnTo>
                    <a:pt x="3260495" y="0"/>
                  </a:lnTo>
                  <a:lnTo>
                    <a:pt x="3262868" y="2378"/>
                  </a:lnTo>
                  <a:lnTo>
                    <a:pt x="3262868" y="4757"/>
                  </a:lnTo>
                  <a:lnTo>
                    <a:pt x="3262868" y="7731"/>
                  </a:lnTo>
                  <a:lnTo>
                    <a:pt x="3260495" y="9515"/>
                  </a:lnTo>
                  <a:lnTo>
                    <a:pt x="3258122" y="9515"/>
                  </a:lnTo>
                  <a:lnTo>
                    <a:pt x="3197610" y="9515"/>
                  </a:lnTo>
                  <a:lnTo>
                    <a:pt x="3195237" y="9515"/>
                  </a:lnTo>
                  <a:lnTo>
                    <a:pt x="3192864" y="7731"/>
                  </a:lnTo>
                  <a:lnTo>
                    <a:pt x="3192864" y="4757"/>
                  </a:lnTo>
                  <a:lnTo>
                    <a:pt x="3192864" y="2378"/>
                  </a:lnTo>
                  <a:lnTo>
                    <a:pt x="3195237" y="0"/>
                  </a:lnTo>
                  <a:lnTo>
                    <a:pt x="3197610" y="0"/>
                  </a:lnTo>
                </a:path>
                <a:path w="4645025" h="9525">
                  <a:moveTo>
                    <a:pt x="3300836" y="0"/>
                  </a:moveTo>
                  <a:lnTo>
                    <a:pt x="3360754" y="0"/>
                  </a:lnTo>
                  <a:lnTo>
                    <a:pt x="3363720" y="0"/>
                  </a:lnTo>
                  <a:lnTo>
                    <a:pt x="3365500" y="2378"/>
                  </a:lnTo>
                  <a:lnTo>
                    <a:pt x="3365500" y="4757"/>
                  </a:lnTo>
                  <a:lnTo>
                    <a:pt x="3365500" y="7731"/>
                  </a:lnTo>
                  <a:lnTo>
                    <a:pt x="3363720" y="9515"/>
                  </a:lnTo>
                  <a:lnTo>
                    <a:pt x="3360754" y="9515"/>
                  </a:lnTo>
                  <a:lnTo>
                    <a:pt x="3300836" y="9515"/>
                  </a:lnTo>
                  <a:lnTo>
                    <a:pt x="3297869" y="9515"/>
                  </a:lnTo>
                  <a:lnTo>
                    <a:pt x="3296090" y="7731"/>
                  </a:lnTo>
                  <a:lnTo>
                    <a:pt x="3296090" y="4757"/>
                  </a:lnTo>
                  <a:lnTo>
                    <a:pt x="3296090" y="2378"/>
                  </a:lnTo>
                  <a:lnTo>
                    <a:pt x="3297869" y="0"/>
                  </a:lnTo>
                  <a:lnTo>
                    <a:pt x="3300836" y="0"/>
                  </a:lnTo>
                </a:path>
                <a:path w="4645025" h="9525">
                  <a:moveTo>
                    <a:pt x="3506693" y="0"/>
                  </a:moveTo>
                  <a:lnTo>
                    <a:pt x="3566611" y="0"/>
                  </a:lnTo>
                  <a:lnTo>
                    <a:pt x="3569577" y="0"/>
                  </a:lnTo>
                  <a:lnTo>
                    <a:pt x="3571357" y="2378"/>
                  </a:lnTo>
                  <a:lnTo>
                    <a:pt x="3571357" y="4757"/>
                  </a:lnTo>
                  <a:lnTo>
                    <a:pt x="3571357" y="7731"/>
                  </a:lnTo>
                  <a:lnTo>
                    <a:pt x="3569577" y="9515"/>
                  </a:lnTo>
                  <a:lnTo>
                    <a:pt x="3566611" y="9515"/>
                  </a:lnTo>
                  <a:lnTo>
                    <a:pt x="3506693" y="9515"/>
                  </a:lnTo>
                  <a:lnTo>
                    <a:pt x="3503727" y="9515"/>
                  </a:lnTo>
                  <a:lnTo>
                    <a:pt x="3501947" y="7731"/>
                  </a:lnTo>
                  <a:lnTo>
                    <a:pt x="3501947" y="4757"/>
                  </a:lnTo>
                  <a:lnTo>
                    <a:pt x="3501947" y="2378"/>
                  </a:lnTo>
                  <a:lnTo>
                    <a:pt x="3503727" y="0"/>
                  </a:lnTo>
                  <a:lnTo>
                    <a:pt x="3506693" y="0"/>
                  </a:lnTo>
                </a:path>
                <a:path w="4645025" h="9525">
                  <a:moveTo>
                    <a:pt x="3609325" y="0"/>
                  </a:moveTo>
                  <a:lnTo>
                    <a:pt x="3669836" y="0"/>
                  </a:lnTo>
                  <a:lnTo>
                    <a:pt x="3672209" y="0"/>
                  </a:lnTo>
                  <a:lnTo>
                    <a:pt x="3674582" y="2378"/>
                  </a:lnTo>
                  <a:lnTo>
                    <a:pt x="3674582" y="4757"/>
                  </a:lnTo>
                  <a:lnTo>
                    <a:pt x="3674582" y="7731"/>
                  </a:lnTo>
                  <a:lnTo>
                    <a:pt x="3672209" y="9515"/>
                  </a:lnTo>
                  <a:lnTo>
                    <a:pt x="3669836" y="9515"/>
                  </a:lnTo>
                  <a:lnTo>
                    <a:pt x="3609325" y="9515"/>
                  </a:lnTo>
                  <a:lnTo>
                    <a:pt x="3606952" y="9515"/>
                  </a:lnTo>
                  <a:lnTo>
                    <a:pt x="3604579" y="7731"/>
                  </a:lnTo>
                  <a:lnTo>
                    <a:pt x="3604579" y="4757"/>
                  </a:lnTo>
                  <a:lnTo>
                    <a:pt x="3604579" y="2378"/>
                  </a:lnTo>
                  <a:lnTo>
                    <a:pt x="3606952" y="0"/>
                  </a:lnTo>
                  <a:lnTo>
                    <a:pt x="3609325" y="0"/>
                  </a:lnTo>
                </a:path>
                <a:path w="4645025" h="9525">
                  <a:moveTo>
                    <a:pt x="3712550" y="0"/>
                  </a:moveTo>
                  <a:lnTo>
                    <a:pt x="3773062" y="0"/>
                  </a:lnTo>
                  <a:lnTo>
                    <a:pt x="3775435" y="0"/>
                  </a:lnTo>
                  <a:lnTo>
                    <a:pt x="3777808" y="2378"/>
                  </a:lnTo>
                  <a:lnTo>
                    <a:pt x="3777808" y="4757"/>
                  </a:lnTo>
                  <a:lnTo>
                    <a:pt x="3777808" y="7731"/>
                  </a:lnTo>
                  <a:lnTo>
                    <a:pt x="3775435" y="9515"/>
                  </a:lnTo>
                  <a:lnTo>
                    <a:pt x="3773062" y="9515"/>
                  </a:lnTo>
                  <a:lnTo>
                    <a:pt x="3712550" y="9515"/>
                  </a:lnTo>
                  <a:lnTo>
                    <a:pt x="3710177" y="9515"/>
                  </a:lnTo>
                  <a:lnTo>
                    <a:pt x="3707804" y="7731"/>
                  </a:lnTo>
                  <a:lnTo>
                    <a:pt x="3707804" y="4757"/>
                  </a:lnTo>
                  <a:lnTo>
                    <a:pt x="3707804" y="2378"/>
                  </a:lnTo>
                  <a:lnTo>
                    <a:pt x="3710177" y="0"/>
                  </a:lnTo>
                  <a:lnTo>
                    <a:pt x="3712550" y="0"/>
                  </a:lnTo>
                </a:path>
                <a:path w="4645025" h="9525">
                  <a:moveTo>
                    <a:pt x="3815775" y="0"/>
                  </a:moveTo>
                  <a:lnTo>
                    <a:pt x="3875694" y="0"/>
                  </a:lnTo>
                  <a:lnTo>
                    <a:pt x="3878660" y="0"/>
                  </a:lnTo>
                  <a:lnTo>
                    <a:pt x="3880440" y="2378"/>
                  </a:lnTo>
                  <a:lnTo>
                    <a:pt x="3880440" y="4757"/>
                  </a:lnTo>
                  <a:lnTo>
                    <a:pt x="3880440" y="7731"/>
                  </a:lnTo>
                  <a:lnTo>
                    <a:pt x="3878660" y="9515"/>
                  </a:lnTo>
                  <a:lnTo>
                    <a:pt x="3875694" y="9515"/>
                  </a:lnTo>
                  <a:lnTo>
                    <a:pt x="3815775" y="9515"/>
                  </a:lnTo>
                  <a:lnTo>
                    <a:pt x="3812809" y="9515"/>
                  </a:lnTo>
                  <a:lnTo>
                    <a:pt x="3811029" y="7731"/>
                  </a:lnTo>
                  <a:lnTo>
                    <a:pt x="3811029" y="4757"/>
                  </a:lnTo>
                  <a:lnTo>
                    <a:pt x="3811029" y="2378"/>
                  </a:lnTo>
                  <a:lnTo>
                    <a:pt x="3812809" y="0"/>
                  </a:lnTo>
                  <a:lnTo>
                    <a:pt x="3815775" y="0"/>
                  </a:lnTo>
                </a:path>
                <a:path w="4645025" h="9525">
                  <a:moveTo>
                    <a:pt x="3918407" y="0"/>
                  </a:moveTo>
                  <a:lnTo>
                    <a:pt x="3978919" y="0"/>
                  </a:lnTo>
                  <a:lnTo>
                    <a:pt x="3981292" y="0"/>
                  </a:lnTo>
                  <a:lnTo>
                    <a:pt x="3983665" y="2378"/>
                  </a:lnTo>
                  <a:lnTo>
                    <a:pt x="3983665" y="4757"/>
                  </a:lnTo>
                  <a:lnTo>
                    <a:pt x="3983665" y="7731"/>
                  </a:lnTo>
                  <a:lnTo>
                    <a:pt x="3981292" y="9515"/>
                  </a:lnTo>
                  <a:lnTo>
                    <a:pt x="3978919" y="9515"/>
                  </a:lnTo>
                  <a:lnTo>
                    <a:pt x="3918407" y="9515"/>
                  </a:lnTo>
                  <a:lnTo>
                    <a:pt x="3916034" y="9515"/>
                  </a:lnTo>
                  <a:lnTo>
                    <a:pt x="3913661" y="7731"/>
                  </a:lnTo>
                  <a:lnTo>
                    <a:pt x="3913661" y="4757"/>
                  </a:lnTo>
                  <a:lnTo>
                    <a:pt x="3913661" y="2378"/>
                  </a:lnTo>
                  <a:lnTo>
                    <a:pt x="3916034" y="0"/>
                  </a:lnTo>
                  <a:lnTo>
                    <a:pt x="3918407" y="0"/>
                  </a:lnTo>
                </a:path>
                <a:path w="4645025" h="9525">
                  <a:moveTo>
                    <a:pt x="4021633" y="0"/>
                  </a:moveTo>
                  <a:lnTo>
                    <a:pt x="4081551" y="0"/>
                  </a:lnTo>
                  <a:lnTo>
                    <a:pt x="4084517" y="0"/>
                  </a:lnTo>
                  <a:lnTo>
                    <a:pt x="4086297" y="2378"/>
                  </a:lnTo>
                  <a:lnTo>
                    <a:pt x="4086297" y="4757"/>
                  </a:lnTo>
                  <a:lnTo>
                    <a:pt x="4086297" y="7731"/>
                  </a:lnTo>
                  <a:lnTo>
                    <a:pt x="4084517" y="9515"/>
                  </a:lnTo>
                  <a:lnTo>
                    <a:pt x="4081551" y="9515"/>
                  </a:lnTo>
                  <a:lnTo>
                    <a:pt x="4021633" y="9515"/>
                  </a:lnTo>
                  <a:lnTo>
                    <a:pt x="4018667" y="9515"/>
                  </a:lnTo>
                  <a:lnTo>
                    <a:pt x="4016887" y="7731"/>
                  </a:lnTo>
                  <a:lnTo>
                    <a:pt x="4016887" y="4757"/>
                  </a:lnTo>
                  <a:lnTo>
                    <a:pt x="4016887" y="2378"/>
                  </a:lnTo>
                  <a:lnTo>
                    <a:pt x="4018667" y="0"/>
                  </a:lnTo>
                  <a:lnTo>
                    <a:pt x="4021633" y="0"/>
                  </a:lnTo>
                </a:path>
                <a:path w="4645025" h="9525">
                  <a:moveTo>
                    <a:pt x="4124265" y="0"/>
                  </a:moveTo>
                  <a:lnTo>
                    <a:pt x="4184776" y="0"/>
                  </a:lnTo>
                  <a:lnTo>
                    <a:pt x="4187149" y="0"/>
                  </a:lnTo>
                  <a:lnTo>
                    <a:pt x="4189522" y="2378"/>
                  </a:lnTo>
                  <a:lnTo>
                    <a:pt x="4189522" y="4757"/>
                  </a:lnTo>
                  <a:lnTo>
                    <a:pt x="4189522" y="7731"/>
                  </a:lnTo>
                  <a:lnTo>
                    <a:pt x="4187149" y="9515"/>
                  </a:lnTo>
                  <a:lnTo>
                    <a:pt x="4184776" y="9515"/>
                  </a:lnTo>
                  <a:lnTo>
                    <a:pt x="4124265" y="9515"/>
                  </a:lnTo>
                  <a:lnTo>
                    <a:pt x="4121892" y="9515"/>
                  </a:lnTo>
                  <a:lnTo>
                    <a:pt x="4119519" y="7731"/>
                  </a:lnTo>
                  <a:lnTo>
                    <a:pt x="4119519" y="4757"/>
                  </a:lnTo>
                  <a:lnTo>
                    <a:pt x="4119519" y="2378"/>
                  </a:lnTo>
                  <a:lnTo>
                    <a:pt x="4121892" y="0"/>
                  </a:lnTo>
                  <a:lnTo>
                    <a:pt x="4124265" y="0"/>
                  </a:lnTo>
                </a:path>
                <a:path w="4645025" h="9525">
                  <a:moveTo>
                    <a:pt x="4330715" y="0"/>
                  </a:moveTo>
                  <a:lnTo>
                    <a:pt x="4390633" y="0"/>
                  </a:lnTo>
                  <a:lnTo>
                    <a:pt x="4393600" y="0"/>
                  </a:lnTo>
                  <a:lnTo>
                    <a:pt x="4395379" y="2378"/>
                  </a:lnTo>
                  <a:lnTo>
                    <a:pt x="4395379" y="4757"/>
                  </a:lnTo>
                  <a:lnTo>
                    <a:pt x="4395379" y="7731"/>
                  </a:lnTo>
                  <a:lnTo>
                    <a:pt x="4393600" y="9515"/>
                  </a:lnTo>
                  <a:lnTo>
                    <a:pt x="4390633" y="9515"/>
                  </a:lnTo>
                  <a:lnTo>
                    <a:pt x="4330715" y="9515"/>
                  </a:lnTo>
                  <a:lnTo>
                    <a:pt x="4327749" y="9515"/>
                  </a:lnTo>
                  <a:lnTo>
                    <a:pt x="4325969" y="7731"/>
                  </a:lnTo>
                  <a:lnTo>
                    <a:pt x="4325969" y="4757"/>
                  </a:lnTo>
                  <a:lnTo>
                    <a:pt x="4325969" y="2378"/>
                  </a:lnTo>
                  <a:lnTo>
                    <a:pt x="4327749" y="0"/>
                  </a:lnTo>
                  <a:lnTo>
                    <a:pt x="4330715" y="0"/>
                  </a:lnTo>
                </a:path>
                <a:path w="4645025" h="9525">
                  <a:moveTo>
                    <a:pt x="4433347" y="0"/>
                  </a:moveTo>
                  <a:lnTo>
                    <a:pt x="4493859" y="0"/>
                  </a:lnTo>
                  <a:lnTo>
                    <a:pt x="4496232" y="0"/>
                  </a:lnTo>
                  <a:lnTo>
                    <a:pt x="4498605" y="2378"/>
                  </a:lnTo>
                  <a:lnTo>
                    <a:pt x="4498605" y="4757"/>
                  </a:lnTo>
                  <a:lnTo>
                    <a:pt x="4498605" y="7731"/>
                  </a:lnTo>
                  <a:lnTo>
                    <a:pt x="4496232" y="9515"/>
                  </a:lnTo>
                  <a:lnTo>
                    <a:pt x="4493859" y="9515"/>
                  </a:lnTo>
                  <a:lnTo>
                    <a:pt x="4433347" y="9515"/>
                  </a:lnTo>
                  <a:lnTo>
                    <a:pt x="4430974" y="9515"/>
                  </a:lnTo>
                  <a:lnTo>
                    <a:pt x="4428601" y="7731"/>
                  </a:lnTo>
                  <a:lnTo>
                    <a:pt x="4428601" y="4757"/>
                  </a:lnTo>
                  <a:lnTo>
                    <a:pt x="4428601" y="2378"/>
                  </a:lnTo>
                  <a:lnTo>
                    <a:pt x="4430974" y="0"/>
                  </a:lnTo>
                  <a:lnTo>
                    <a:pt x="4433347" y="0"/>
                  </a:lnTo>
                </a:path>
                <a:path w="4645025" h="9525">
                  <a:moveTo>
                    <a:pt x="4536573" y="0"/>
                  </a:moveTo>
                  <a:lnTo>
                    <a:pt x="4596491" y="0"/>
                  </a:lnTo>
                  <a:lnTo>
                    <a:pt x="4599457" y="0"/>
                  </a:lnTo>
                  <a:lnTo>
                    <a:pt x="4601237" y="2378"/>
                  </a:lnTo>
                  <a:lnTo>
                    <a:pt x="4601237" y="4757"/>
                  </a:lnTo>
                  <a:lnTo>
                    <a:pt x="4601237" y="7731"/>
                  </a:lnTo>
                  <a:lnTo>
                    <a:pt x="4599457" y="9515"/>
                  </a:lnTo>
                  <a:lnTo>
                    <a:pt x="4596491" y="9515"/>
                  </a:lnTo>
                  <a:lnTo>
                    <a:pt x="4536573" y="9515"/>
                  </a:lnTo>
                  <a:lnTo>
                    <a:pt x="4533606" y="9515"/>
                  </a:lnTo>
                  <a:lnTo>
                    <a:pt x="4531827" y="7731"/>
                  </a:lnTo>
                  <a:lnTo>
                    <a:pt x="4531827" y="4757"/>
                  </a:lnTo>
                  <a:lnTo>
                    <a:pt x="4531827" y="2378"/>
                  </a:lnTo>
                  <a:lnTo>
                    <a:pt x="4533606" y="0"/>
                  </a:lnTo>
                  <a:lnTo>
                    <a:pt x="4536573" y="0"/>
                  </a:lnTo>
                </a:path>
                <a:path w="4645025" h="9525">
                  <a:moveTo>
                    <a:pt x="4639205" y="0"/>
                  </a:moveTo>
                  <a:lnTo>
                    <a:pt x="4644510" y="0"/>
                  </a:lnTo>
                  <a:lnTo>
                    <a:pt x="4644510" y="9515"/>
                  </a:lnTo>
                  <a:lnTo>
                    <a:pt x="4639205" y="9515"/>
                  </a:lnTo>
                  <a:lnTo>
                    <a:pt x="4636832" y="9515"/>
                  </a:lnTo>
                  <a:lnTo>
                    <a:pt x="4634459" y="7731"/>
                  </a:lnTo>
                  <a:lnTo>
                    <a:pt x="4634459" y="4757"/>
                  </a:lnTo>
                  <a:lnTo>
                    <a:pt x="4634459" y="2378"/>
                  </a:lnTo>
                  <a:lnTo>
                    <a:pt x="4636832" y="0"/>
                  </a:lnTo>
                  <a:lnTo>
                    <a:pt x="4639205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66289" y="4931367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645025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645025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645025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645025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645025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645025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645025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645025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645025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645025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645025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645025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645025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645025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645025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645025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645025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645025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645025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645025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645025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645025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645025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645025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645025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645025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645025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645025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645025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645025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645025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645025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645025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645025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645025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645025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645025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645025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645025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645025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645025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645025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645025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645025" h="9525">
                  <a:moveTo>
                    <a:pt x="4599457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99457" y="9515"/>
                  </a:lnTo>
                  <a:lnTo>
                    <a:pt x="4601237" y="7731"/>
                  </a:lnTo>
                  <a:lnTo>
                    <a:pt x="4601237" y="2378"/>
                  </a:lnTo>
                  <a:lnTo>
                    <a:pt x="4599457" y="0"/>
                  </a:lnTo>
                  <a:close/>
                </a:path>
                <a:path w="4645025" h="9525">
                  <a:moveTo>
                    <a:pt x="4644511" y="0"/>
                  </a:moveTo>
                  <a:lnTo>
                    <a:pt x="4636832" y="0"/>
                  </a:lnTo>
                  <a:lnTo>
                    <a:pt x="4634459" y="2378"/>
                  </a:lnTo>
                  <a:lnTo>
                    <a:pt x="4634459" y="7731"/>
                  </a:lnTo>
                  <a:lnTo>
                    <a:pt x="4636832" y="9515"/>
                  </a:lnTo>
                  <a:lnTo>
                    <a:pt x="4644511" y="9515"/>
                  </a:lnTo>
                  <a:lnTo>
                    <a:pt x="4644511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66289" y="4931367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4645025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4645025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4645025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4645025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4645025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4645025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4645025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4645025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4645025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4645025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4645025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4645025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4645025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4645025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4645025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4645025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4645025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4645025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4645025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4645025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4645025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4645025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4645025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4645025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4645025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</a:path>
                <a:path w="4645025" h="9525">
                  <a:moveTo>
                    <a:pt x="2991753" y="0"/>
                  </a:moveTo>
                  <a:lnTo>
                    <a:pt x="3051671" y="0"/>
                  </a:lnTo>
                  <a:lnTo>
                    <a:pt x="3054637" y="0"/>
                  </a:lnTo>
                  <a:lnTo>
                    <a:pt x="3056417" y="2378"/>
                  </a:lnTo>
                  <a:lnTo>
                    <a:pt x="3056417" y="4757"/>
                  </a:lnTo>
                  <a:lnTo>
                    <a:pt x="3056417" y="7731"/>
                  </a:lnTo>
                  <a:lnTo>
                    <a:pt x="3054637" y="9515"/>
                  </a:lnTo>
                  <a:lnTo>
                    <a:pt x="3051671" y="9515"/>
                  </a:lnTo>
                  <a:lnTo>
                    <a:pt x="2991753" y="9515"/>
                  </a:lnTo>
                  <a:lnTo>
                    <a:pt x="2988787" y="9515"/>
                  </a:lnTo>
                  <a:lnTo>
                    <a:pt x="2987007" y="7731"/>
                  </a:lnTo>
                  <a:lnTo>
                    <a:pt x="2987007" y="4757"/>
                  </a:lnTo>
                  <a:lnTo>
                    <a:pt x="2987007" y="2378"/>
                  </a:lnTo>
                  <a:lnTo>
                    <a:pt x="2988787" y="0"/>
                  </a:lnTo>
                  <a:lnTo>
                    <a:pt x="2991753" y="0"/>
                  </a:lnTo>
                </a:path>
                <a:path w="4645025" h="9525">
                  <a:moveTo>
                    <a:pt x="3094385" y="0"/>
                  </a:moveTo>
                  <a:lnTo>
                    <a:pt x="3154896" y="0"/>
                  </a:lnTo>
                  <a:lnTo>
                    <a:pt x="3157269" y="0"/>
                  </a:lnTo>
                  <a:lnTo>
                    <a:pt x="3159642" y="2378"/>
                  </a:lnTo>
                  <a:lnTo>
                    <a:pt x="3159642" y="4757"/>
                  </a:lnTo>
                  <a:lnTo>
                    <a:pt x="3159642" y="7731"/>
                  </a:lnTo>
                  <a:lnTo>
                    <a:pt x="3157269" y="9515"/>
                  </a:lnTo>
                  <a:lnTo>
                    <a:pt x="3154896" y="9515"/>
                  </a:lnTo>
                  <a:lnTo>
                    <a:pt x="3094385" y="9515"/>
                  </a:lnTo>
                  <a:lnTo>
                    <a:pt x="3092012" y="9515"/>
                  </a:lnTo>
                  <a:lnTo>
                    <a:pt x="3089639" y="7731"/>
                  </a:lnTo>
                  <a:lnTo>
                    <a:pt x="3089639" y="4757"/>
                  </a:lnTo>
                  <a:lnTo>
                    <a:pt x="3089639" y="2378"/>
                  </a:lnTo>
                  <a:lnTo>
                    <a:pt x="3092012" y="0"/>
                  </a:lnTo>
                  <a:lnTo>
                    <a:pt x="3094385" y="0"/>
                  </a:lnTo>
                </a:path>
                <a:path w="4645025" h="9525">
                  <a:moveTo>
                    <a:pt x="3197610" y="0"/>
                  </a:moveTo>
                  <a:lnTo>
                    <a:pt x="3258122" y="0"/>
                  </a:lnTo>
                  <a:lnTo>
                    <a:pt x="3260495" y="0"/>
                  </a:lnTo>
                  <a:lnTo>
                    <a:pt x="3262868" y="2378"/>
                  </a:lnTo>
                  <a:lnTo>
                    <a:pt x="3262868" y="4757"/>
                  </a:lnTo>
                  <a:lnTo>
                    <a:pt x="3262868" y="7731"/>
                  </a:lnTo>
                  <a:lnTo>
                    <a:pt x="3260495" y="9515"/>
                  </a:lnTo>
                  <a:lnTo>
                    <a:pt x="3258122" y="9515"/>
                  </a:lnTo>
                  <a:lnTo>
                    <a:pt x="3197610" y="9515"/>
                  </a:lnTo>
                  <a:lnTo>
                    <a:pt x="3195237" y="9515"/>
                  </a:lnTo>
                  <a:lnTo>
                    <a:pt x="3192864" y="7731"/>
                  </a:lnTo>
                  <a:lnTo>
                    <a:pt x="3192864" y="4757"/>
                  </a:lnTo>
                  <a:lnTo>
                    <a:pt x="3192864" y="2378"/>
                  </a:lnTo>
                  <a:lnTo>
                    <a:pt x="3195237" y="0"/>
                  </a:lnTo>
                  <a:lnTo>
                    <a:pt x="3197610" y="0"/>
                  </a:lnTo>
                </a:path>
                <a:path w="4645025" h="9525">
                  <a:moveTo>
                    <a:pt x="3300836" y="0"/>
                  </a:moveTo>
                  <a:lnTo>
                    <a:pt x="3360754" y="0"/>
                  </a:lnTo>
                  <a:lnTo>
                    <a:pt x="3363720" y="0"/>
                  </a:lnTo>
                  <a:lnTo>
                    <a:pt x="3365500" y="2378"/>
                  </a:lnTo>
                  <a:lnTo>
                    <a:pt x="3365500" y="4757"/>
                  </a:lnTo>
                  <a:lnTo>
                    <a:pt x="3365500" y="7731"/>
                  </a:lnTo>
                  <a:lnTo>
                    <a:pt x="3363720" y="9515"/>
                  </a:lnTo>
                  <a:lnTo>
                    <a:pt x="3360754" y="9515"/>
                  </a:lnTo>
                  <a:lnTo>
                    <a:pt x="3300836" y="9515"/>
                  </a:lnTo>
                  <a:lnTo>
                    <a:pt x="3297869" y="9515"/>
                  </a:lnTo>
                  <a:lnTo>
                    <a:pt x="3296090" y="7731"/>
                  </a:lnTo>
                  <a:lnTo>
                    <a:pt x="3296090" y="4757"/>
                  </a:lnTo>
                  <a:lnTo>
                    <a:pt x="3296090" y="2378"/>
                  </a:lnTo>
                  <a:lnTo>
                    <a:pt x="3297869" y="0"/>
                  </a:lnTo>
                  <a:lnTo>
                    <a:pt x="3300836" y="0"/>
                  </a:lnTo>
                </a:path>
                <a:path w="4645025" h="9525">
                  <a:moveTo>
                    <a:pt x="3403468" y="0"/>
                  </a:moveTo>
                  <a:lnTo>
                    <a:pt x="3463979" y="0"/>
                  </a:lnTo>
                  <a:lnTo>
                    <a:pt x="3466352" y="0"/>
                  </a:lnTo>
                  <a:lnTo>
                    <a:pt x="3468725" y="2378"/>
                  </a:lnTo>
                  <a:lnTo>
                    <a:pt x="3468725" y="4757"/>
                  </a:lnTo>
                  <a:lnTo>
                    <a:pt x="3468725" y="7731"/>
                  </a:lnTo>
                  <a:lnTo>
                    <a:pt x="3466352" y="9515"/>
                  </a:lnTo>
                  <a:lnTo>
                    <a:pt x="3463979" y="9515"/>
                  </a:lnTo>
                  <a:lnTo>
                    <a:pt x="3403468" y="9515"/>
                  </a:lnTo>
                  <a:lnTo>
                    <a:pt x="3401095" y="9515"/>
                  </a:lnTo>
                  <a:lnTo>
                    <a:pt x="3398722" y="7731"/>
                  </a:lnTo>
                  <a:lnTo>
                    <a:pt x="3398722" y="4757"/>
                  </a:lnTo>
                  <a:lnTo>
                    <a:pt x="3398722" y="2378"/>
                  </a:lnTo>
                  <a:lnTo>
                    <a:pt x="3401095" y="0"/>
                  </a:lnTo>
                  <a:lnTo>
                    <a:pt x="3403468" y="0"/>
                  </a:lnTo>
                </a:path>
                <a:path w="4645025" h="9525">
                  <a:moveTo>
                    <a:pt x="3506693" y="0"/>
                  </a:moveTo>
                  <a:lnTo>
                    <a:pt x="3566611" y="0"/>
                  </a:lnTo>
                  <a:lnTo>
                    <a:pt x="3569577" y="0"/>
                  </a:lnTo>
                  <a:lnTo>
                    <a:pt x="3571357" y="2378"/>
                  </a:lnTo>
                  <a:lnTo>
                    <a:pt x="3571357" y="4757"/>
                  </a:lnTo>
                  <a:lnTo>
                    <a:pt x="3571357" y="7731"/>
                  </a:lnTo>
                  <a:lnTo>
                    <a:pt x="3569577" y="9515"/>
                  </a:lnTo>
                  <a:lnTo>
                    <a:pt x="3566611" y="9515"/>
                  </a:lnTo>
                  <a:lnTo>
                    <a:pt x="3506693" y="9515"/>
                  </a:lnTo>
                  <a:lnTo>
                    <a:pt x="3503727" y="9515"/>
                  </a:lnTo>
                  <a:lnTo>
                    <a:pt x="3501947" y="7731"/>
                  </a:lnTo>
                  <a:lnTo>
                    <a:pt x="3501947" y="4757"/>
                  </a:lnTo>
                  <a:lnTo>
                    <a:pt x="3501947" y="2378"/>
                  </a:lnTo>
                  <a:lnTo>
                    <a:pt x="3503727" y="0"/>
                  </a:lnTo>
                  <a:lnTo>
                    <a:pt x="3506693" y="0"/>
                  </a:lnTo>
                </a:path>
                <a:path w="4645025" h="9525">
                  <a:moveTo>
                    <a:pt x="3609325" y="0"/>
                  </a:moveTo>
                  <a:lnTo>
                    <a:pt x="3669836" y="0"/>
                  </a:lnTo>
                  <a:lnTo>
                    <a:pt x="3672209" y="0"/>
                  </a:lnTo>
                  <a:lnTo>
                    <a:pt x="3674582" y="2378"/>
                  </a:lnTo>
                  <a:lnTo>
                    <a:pt x="3674582" y="4757"/>
                  </a:lnTo>
                  <a:lnTo>
                    <a:pt x="3674582" y="7731"/>
                  </a:lnTo>
                  <a:lnTo>
                    <a:pt x="3672209" y="9515"/>
                  </a:lnTo>
                  <a:lnTo>
                    <a:pt x="3669836" y="9515"/>
                  </a:lnTo>
                  <a:lnTo>
                    <a:pt x="3609325" y="9515"/>
                  </a:lnTo>
                  <a:lnTo>
                    <a:pt x="3606952" y="9515"/>
                  </a:lnTo>
                  <a:lnTo>
                    <a:pt x="3604579" y="7731"/>
                  </a:lnTo>
                  <a:lnTo>
                    <a:pt x="3604579" y="4757"/>
                  </a:lnTo>
                  <a:lnTo>
                    <a:pt x="3604579" y="2378"/>
                  </a:lnTo>
                  <a:lnTo>
                    <a:pt x="3606952" y="0"/>
                  </a:lnTo>
                  <a:lnTo>
                    <a:pt x="3609325" y="0"/>
                  </a:lnTo>
                </a:path>
                <a:path w="4645025" h="9525">
                  <a:moveTo>
                    <a:pt x="3712550" y="0"/>
                  </a:moveTo>
                  <a:lnTo>
                    <a:pt x="3773062" y="0"/>
                  </a:lnTo>
                  <a:lnTo>
                    <a:pt x="3775435" y="0"/>
                  </a:lnTo>
                  <a:lnTo>
                    <a:pt x="3777808" y="2378"/>
                  </a:lnTo>
                  <a:lnTo>
                    <a:pt x="3777808" y="4757"/>
                  </a:lnTo>
                  <a:lnTo>
                    <a:pt x="3777808" y="7731"/>
                  </a:lnTo>
                  <a:lnTo>
                    <a:pt x="3775435" y="9515"/>
                  </a:lnTo>
                  <a:lnTo>
                    <a:pt x="3773062" y="9515"/>
                  </a:lnTo>
                  <a:lnTo>
                    <a:pt x="3712550" y="9515"/>
                  </a:lnTo>
                  <a:lnTo>
                    <a:pt x="3710177" y="9515"/>
                  </a:lnTo>
                  <a:lnTo>
                    <a:pt x="3707804" y="7731"/>
                  </a:lnTo>
                  <a:lnTo>
                    <a:pt x="3707804" y="4757"/>
                  </a:lnTo>
                  <a:lnTo>
                    <a:pt x="3707804" y="2378"/>
                  </a:lnTo>
                  <a:lnTo>
                    <a:pt x="3710177" y="0"/>
                  </a:lnTo>
                  <a:lnTo>
                    <a:pt x="3712550" y="0"/>
                  </a:lnTo>
                </a:path>
                <a:path w="4645025" h="9525">
                  <a:moveTo>
                    <a:pt x="3815775" y="0"/>
                  </a:moveTo>
                  <a:lnTo>
                    <a:pt x="3875694" y="0"/>
                  </a:lnTo>
                  <a:lnTo>
                    <a:pt x="3878660" y="0"/>
                  </a:lnTo>
                  <a:lnTo>
                    <a:pt x="3880440" y="2378"/>
                  </a:lnTo>
                  <a:lnTo>
                    <a:pt x="3880440" y="4757"/>
                  </a:lnTo>
                  <a:lnTo>
                    <a:pt x="3880440" y="7731"/>
                  </a:lnTo>
                  <a:lnTo>
                    <a:pt x="3878660" y="9515"/>
                  </a:lnTo>
                  <a:lnTo>
                    <a:pt x="3875694" y="9515"/>
                  </a:lnTo>
                  <a:lnTo>
                    <a:pt x="3815775" y="9515"/>
                  </a:lnTo>
                  <a:lnTo>
                    <a:pt x="3812809" y="9515"/>
                  </a:lnTo>
                  <a:lnTo>
                    <a:pt x="3811029" y="7731"/>
                  </a:lnTo>
                  <a:lnTo>
                    <a:pt x="3811029" y="4757"/>
                  </a:lnTo>
                  <a:lnTo>
                    <a:pt x="3811029" y="2378"/>
                  </a:lnTo>
                  <a:lnTo>
                    <a:pt x="3812809" y="0"/>
                  </a:lnTo>
                  <a:lnTo>
                    <a:pt x="3815775" y="0"/>
                  </a:lnTo>
                </a:path>
                <a:path w="4645025" h="9525">
                  <a:moveTo>
                    <a:pt x="4021633" y="0"/>
                  </a:moveTo>
                  <a:lnTo>
                    <a:pt x="4081551" y="0"/>
                  </a:lnTo>
                  <a:lnTo>
                    <a:pt x="4084517" y="0"/>
                  </a:lnTo>
                  <a:lnTo>
                    <a:pt x="4086297" y="2378"/>
                  </a:lnTo>
                  <a:lnTo>
                    <a:pt x="4086297" y="4757"/>
                  </a:lnTo>
                  <a:lnTo>
                    <a:pt x="4086297" y="7731"/>
                  </a:lnTo>
                  <a:lnTo>
                    <a:pt x="4084517" y="9515"/>
                  </a:lnTo>
                  <a:lnTo>
                    <a:pt x="4081551" y="9515"/>
                  </a:lnTo>
                  <a:lnTo>
                    <a:pt x="4021633" y="9515"/>
                  </a:lnTo>
                  <a:lnTo>
                    <a:pt x="4018667" y="9515"/>
                  </a:lnTo>
                  <a:lnTo>
                    <a:pt x="4016887" y="7731"/>
                  </a:lnTo>
                  <a:lnTo>
                    <a:pt x="4016887" y="4757"/>
                  </a:lnTo>
                  <a:lnTo>
                    <a:pt x="4016887" y="2378"/>
                  </a:lnTo>
                  <a:lnTo>
                    <a:pt x="4018667" y="0"/>
                  </a:lnTo>
                  <a:lnTo>
                    <a:pt x="4021633" y="0"/>
                  </a:lnTo>
                </a:path>
                <a:path w="4645025" h="9525">
                  <a:moveTo>
                    <a:pt x="4124265" y="0"/>
                  </a:moveTo>
                  <a:lnTo>
                    <a:pt x="4184776" y="0"/>
                  </a:lnTo>
                  <a:lnTo>
                    <a:pt x="4187149" y="0"/>
                  </a:lnTo>
                  <a:lnTo>
                    <a:pt x="4189522" y="2378"/>
                  </a:lnTo>
                  <a:lnTo>
                    <a:pt x="4189522" y="4757"/>
                  </a:lnTo>
                  <a:lnTo>
                    <a:pt x="4189522" y="7731"/>
                  </a:lnTo>
                  <a:lnTo>
                    <a:pt x="4187149" y="9515"/>
                  </a:lnTo>
                  <a:lnTo>
                    <a:pt x="4184776" y="9515"/>
                  </a:lnTo>
                  <a:lnTo>
                    <a:pt x="4124265" y="9515"/>
                  </a:lnTo>
                  <a:lnTo>
                    <a:pt x="4121892" y="9515"/>
                  </a:lnTo>
                  <a:lnTo>
                    <a:pt x="4119519" y="7731"/>
                  </a:lnTo>
                  <a:lnTo>
                    <a:pt x="4119519" y="4757"/>
                  </a:lnTo>
                  <a:lnTo>
                    <a:pt x="4119519" y="2378"/>
                  </a:lnTo>
                  <a:lnTo>
                    <a:pt x="4121892" y="0"/>
                  </a:lnTo>
                  <a:lnTo>
                    <a:pt x="4124265" y="0"/>
                  </a:lnTo>
                </a:path>
                <a:path w="4645025" h="9525">
                  <a:moveTo>
                    <a:pt x="4227490" y="0"/>
                  </a:moveTo>
                  <a:lnTo>
                    <a:pt x="4288001" y="0"/>
                  </a:lnTo>
                  <a:lnTo>
                    <a:pt x="4290374" y="0"/>
                  </a:lnTo>
                  <a:lnTo>
                    <a:pt x="4292747" y="2378"/>
                  </a:lnTo>
                  <a:lnTo>
                    <a:pt x="4292747" y="4757"/>
                  </a:lnTo>
                  <a:lnTo>
                    <a:pt x="4292747" y="7731"/>
                  </a:lnTo>
                  <a:lnTo>
                    <a:pt x="4290374" y="9515"/>
                  </a:lnTo>
                  <a:lnTo>
                    <a:pt x="4288001" y="9515"/>
                  </a:lnTo>
                  <a:lnTo>
                    <a:pt x="4227490" y="9515"/>
                  </a:lnTo>
                  <a:lnTo>
                    <a:pt x="4225117" y="9515"/>
                  </a:lnTo>
                  <a:lnTo>
                    <a:pt x="4222744" y="7731"/>
                  </a:lnTo>
                  <a:lnTo>
                    <a:pt x="4222744" y="4757"/>
                  </a:lnTo>
                  <a:lnTo>
                    <a:pt x="4222744" y="2378"/>
                  </a:lnTo>
                  <a:lnTo>
                    <a:pt x="4225117" y="0"/>
                  </a:lnTo>
                  <a:lnTo>
                    <a:pt x="4227490" y="0"/>
                  </a:lnTo>
                </a:path>
                <a:path w="4645025" h="9525">
                  <a:moveTo>
                    <a:pt x="4330715" y="0"/>
                  </a:moveTo>
                  <a:lnTo>
                    <a:pt x="4390633" y="0"/>
                  </a:lnTo>
                  <a:lnTo>
                    <a:pt x="4393600" y="0"/>
                  </a:lnTo>
                  <a:lnTo>
                    <a:pt x="4395379" y="2378"/>
                  </a:lnTo>
                  <a:lnTo>
                    <a:pt x="4395379" y="4757"/>
                  </a:lnTo>
                  <a:lnTo>
                    <a:pt x="4395379" y="7731"/>
                  </a:lnTo>
                  <a:lnTo>
                    <a:pt x="4393600" y="9515"/>
                  </a:lnTo>
                  <a:lnTo>
                    <a:pt x="4390633" y="9515"/>
                  </a:lnTo>
                  <a:lnTo>
                    <a:pt x="4330715" y="9515"/>
                  </a:lnTo>
                  <a:lnTo>
                    <a:pt x="4327749" y="9515"/>
                  </a:lnTo>
                  <a:lnTo>
                    <a:pt x="4325969" y="7731"/>
                  </a:lnTo>
                  <a:lnTo>
                    <a:pt x="4325969" y="4757"/>
                  </a:lnTo>
                  <a:lnTo>
                    <a:pt x="4325969" y="2378"/>
                  </a:lnTo>
                  <a:lnTo>
                    <a:pt x="4327749" y="0"/>
                  </a:lnTo>
                  <a:lnTo>
                    <a:pt x="4330715" y="0"/>
                  </a:lnTo>
                </a:path>
                <a:path w="4645025" h="9525">
                  <a:moveTo>
                    <a:pt x="4536573" y="0"/>
                  </a:moveTo>
                  <a:lnTo>
                    <a:pt x="4596491" y="0"/>
                  </a:lnTo>
                  <a:lnTo>
                    <a:pt x="4599457" y="0"/>
                  </a:lnTo>
                  <a:lnTo>
                    <a:pt x="4601237" y="2378"/>
                  </a:lnTo>
                  <a:lnTo>
                    <a:pt x="4601237" y="4757"/>
                  </a:lnTo>
                  <a:lnTo>
                    <a:pt x="4601237" y="7731"/>
                  </a:lnTo>
                  <a:lnTo>
                    <a:pt x="4599457" y="9515"/>
                  </a:lnTo>
                  <a:lnTo>
                    <a:pt x="4596491" y="9515"/>
                  </a:lnTo>
                  <a:lnTo>
                    <a:pt x="4536573" y="9515"/>
                  </a:lnTo>
                  <a:lnTo>
                    <a:pt x="4533606" y="9515"/>
                  </a:lnTo>
                  <a:lnTo>
                    <a:pt x="4531827" y="7731"/>
                  </a:lnTo>
                  <a:lnTo>
                    <a:pt x="4531827" y="4757"/>
                  </a:lnTo>
                  <a:lnTo>
                    <a:pt x="4531827" y="2378"/>
                  </a:lnTo>
                  <a:lnTo>
                    <a:pt x="4533606" y="0"/>
                  </a:lnTo>
                  <a:lnTo>
                    <a:pt x="4536573" y="0"/>
                  </a:lnTo>
                </a:path>
                <a:path w="4645025" h="9525">
                  <a:moveTo>
                    <a:pt x="4639205" y="0"/>
                  </a:moveTo>
                  <a:lnTo>
                    <a:pt x="4644510" y="0"/>
                  </a:lnTo>
                  <a:lnTo>
                    <a:pt x="4644510" y="9515"/>
                  </a:lnTo>
                  <a:lnTo>
                    <a:pt x="4639205" y="9515"/>
                  </a:lnTo>
                  <a:lnTo>
                    <a:pt x="4636832" y="9515"/>
                  </a:lnTo>
                  <a:lnTo>
                    <a:pt x="4634459" y="7731"/>
                  </a:lnTo>
                  <a:lnTo>
                    <a:pt x="4634459" y="4757"/>
                  </a:lnTo>
                  <a:lnTo>
                    <a:pt x="4634459" y="2378"/>
                  </a:lnTo>
                  <a:lnTo>
                    <a:pt x="4636832" y="0"/>
                  </a:lnTo>
                  <a:lnTo>
                    <a:pt x="4639205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66289" y="4541232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645025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645025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645025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645025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645025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645025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645025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645025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645025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645025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645025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645025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645025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645025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645025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645025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645025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645025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645025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645025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645025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645025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645025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645025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645025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645025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645025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645025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645025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645025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645025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645025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645025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645025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645025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645025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645025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645025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645025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645025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645025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645025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645025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645025" h="9525">
                  <a:moveTo>
                    <a:pt x="4599457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99457" y="9515"/>
                  </a:lnTo>
                  <a:lnTo>
                    <a:pt x="4601237" y="7731"/>
                  </a:lnTo>
                  <a:lnTo>
                    <a:pt x="4601237" y="2378"/>
                  </a:lnTo>
                  <a:lnTo>
                    <a:pt x="4599457" y="0"/>
                  </a:lnTo>
                  <a:close/>
                </a:path>
                <a:path w="4645025" h="9525">
                  <a:moveTo>
                    <a:pt x="4644511" y="0"/>
                  </a:moveTo>
                  <a:lnTo>
                    <a:pt x="4636832" y="0"/>
                  </a:lnTo>
                  <a:lnTo>
                    <a:pt x="4634459" y="2378"/>
                  </a:lnTo>
                  <a:lnTo>
                    <a:pt x="4634459" y="7731"/>
                  </a:lnTo>
                  <a:lnTo>
                    <a:pt x="4636832" y="9515"/>
                  </a:lnTo>
                  <a:lnTo>
                    <a:pt x="4644511" y="9515"/>
                  </a:lnTo>
                  <a:lnTo>
                    <a:pt x="4644511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66289" y="4541232"/>
              <a:ext cx="585470" cy="9525"/>
            </a:xfrm>
            <a:custGeom>
              <a:avLst/>
              <a:gdLst/>
              <a:ahLst/>
              <a:cxnLst/>
              <a:rect l="l" t="t" r="r" b="b"/>
              <a:pathLst>
                <a:path w="58547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58547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58547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58547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58547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58547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82922" y="4536475"/>
              <a:ext cx="3932630" cy="1903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566289" y="4160613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645025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645025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645025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645025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645025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645025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645025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645025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645025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645025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645025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645025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645025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645025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645025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645025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645025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645025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645025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645025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645025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645025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645025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645025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645025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645025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645025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645025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645025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645025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645025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645025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645025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645025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645025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645025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645025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645025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645025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645025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645025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645025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645025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645025" h="9525">
                  <a:moveTo>
                    <a:pt x="4599457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99457" y="9515"/>
                  </a:lnTo>
                  <a:lnTo>
                    <a:pt x="4601237" y="7731"/>
                  </a:lnTo>
                  <a:lnTo>
                    <a:pt x="4601237" y="2378"/>
                  </a:lnTo>
                  <a:lnTo>
                    <a:pt x="4599457" y="0"/>
                  </a:lnTo>
                  <a:close/>
                </a:path>
                <a:path w="4645025" h="9525">
                  <a:moveTo>
                    <a:pt x="4644511" y="0"/>
                  </a:moveTo>
                  <a:lnTo>
                    <a:pt x="4636832" y="0"/>
                  </a:lnTo>
                  <a:lnTo>
                    <a:pt x="4634459" y="2378"/>
                  </a:lnTo>
                  <a:lnTo>
                    <a:pt x="4634459" y="7731"/>
                  </a:lnTo>
                  <a:lnTo>
                    <a:pt x="4636832" y="9515"/>
                  </a:lnTo>
                  <a:lnTo>
                    <a:pt x="4644511" y="9515"/>
                  </a:lnTo>
                  <a:lnTo>
                    <a:pt x="4644511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66289" y="4160613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4645025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4645025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4645025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4645025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4645025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4645025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4645025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4645025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4645025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4645025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4645025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4645025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4645025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4645025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4645025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4645025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4645025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4645025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4645025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4645025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4645025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4645025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4645025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4645025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4645025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</a:path>
                <a:path w="4645025" h="9525">
                  <a:moveTo>
                    <a:pt x="2888528" y="0"/>
                  </a:moveTo>
                  <a:lnTo>
                    <a:pt x="2949039" y="0"/>
                  </a:lnTo>
                  <a:lnTo>
                    <a:pt x="2951412" y="0"/>
                  </a:lnTo>
                  <a:lnTo>
                    <a:pt x="2953785" y="2378"/>
                  </a:lnTo>
                  <a:lnTo>
                    <a:pt x="2953785" y="4757"/>
                  </a:lnTo>
                  <a:lnTo>
                    <a:pt x="2953785" y="7731"/>
                  </a:lnTo>
                  <a:lnTo>
                    <a:pt x="2951412" y="9515"/>
                  </a:lnTo>
                  <a:lnTo>
                    <a:pt x="2949039" y="9515"/>
                  </a:lnTo>
                  <a:lnTo>
                    <a:pt x="2888528" y="9515"/>
                  </a:lnTo>
                  <a:lnTo>
                    <a:pt x="2886155" y="9515"/>
                  </a:lnTo>
                  <a:lnTo>
                    <a:pt x="2883782" y="7731"/>
                  </a:lnTo>
                  <a:lnTo>
                    <a:pt x="2883782" y="4757"/>
                  </a:lnTo>
                  <a:lnTo>
                    <a:pt x="2883782" y="2378"/>
                  </a:lnTo>
                  <a:lnTo>
                    <a:pt x="2886155" y="0"/>
                  </a:lnTo>
                  <a:lnTo>
                    <a:pt x="2888528" y="0"/>
                  </a:lnTo>
                </a:path>
                <a:path w="4645025" h="9525">
                  <a:moveTo>
                    <a:pt x="2991753" y="0"/>
                  </a:moveTo>
                  <a:lnTo>
                    <a:pt x="3051671" y="0"/>
                  </a:lnTo>
                  <a:lnTo>
                    <a:pt x="3054637" y="0"/>
                  </a:lnTo>
                  <a:lnTo>
                    <a:pt x="3056417" y="2378"/>
                  </a:lnTo>
                  <a:lnTo>
                    <a:pt x="3056417" y="4757"/>
                  </a:lnTo>
                  <a:lnTo>
                    <a:pt x="3056417" y="7731"/>
                  </a:lnTo>
                  <a:lnTo>
                    <a:pt x="3054637" y="9515"/>
                  </a:lnTo>
                  <a:lnTo>
                    <a:pt x="3051671" y="9515"/>
                  </a:lnTo>
                  <a:lnTo>
                    <a:pt x="2991753" y="9515"/>
                  </a:lnTo>
                  <a:lnTo>
                    <a:pt x="2988787" y="9515"/>
                  </a:lnTo>
                  <a:lnTo>
                    <a:pt x="2987007" y="7731"/>
                  </a:lnTo>
                  <a:lnTo>
                    <a:pt x="2987007" y="4757"/>
                  </a:lnTo>
                  <a:lnTo>
                    <a:pt x="2987007" y="2378"/>
                  </a:lnTo>
                  <a:lnTo>
                    <a:pt x="2988787" y="0"/>
                  </a:lnTo>
                  <a:lnTo>
                    <a:pt x="2991753" y="0"/>
                  </a:lnTo>
                </a:path>
                <a:path w="4645025" h="9525">
                  <a:moveTo>
                    <a:pt x="3094385" y="0"/>
                  </a:moveTo>
                  <a:lnTo>
                    <a:pt x="3154896" y="0"/>
                  </a:lnTo>
                  <a:lnTo>
                    <a:pt x="3157269" y="0"/>
                  </a:lnTo>
                  <a:lnTo>
                    <a:pt x="3159642" y="2378"/>
                  </a:lnTo>
                  <a:lnTo>
                    <a:pt x="3159642" y="4757"/>
                  </a:lnTo>
                  <a:lnTo>
                    <a:pt x="3159642" y="7731"/>
                  </a:lnTo>
                  <a:lnTo>
                    <a:pt x="3157269" y="9515"/>
                  </a:lnTo>
                  <a:lnTo>
                    <a:pt x="3154896" y="9515"/>
                  </a:lnTo>
                  <a:lnTo>
                    <a:pt x="3094385" y="9515"/>
                  </a:lnTo>
                  <a:lnTo>
                    <a:pt x="3092012" y="9515"/>
                  </a:lnTo>
                  <a:lnTo>
                    <a:pt x="3089639" y="7731"/>
                  </a:lnTo>
                  <a:lnTo>
                    <a:pt x="3089639" y="4757"/>
                  </a:lnTo>
                  <a:lnTo>
                    <a:pt x="3089639" y="2378"/>
                  </a:lnTo>
                  <a:lnTo>
                    <a:pt x="3092012" y="0"/>
                  </a:lnTo>
                  <a:lnTo>
                    <a:pt x="3094385" y="0"/>
                  </a:lnTo>
                </a:path>
                <a:path w="4645025" h="9525">
                  <a:moveTo>
                    <a:pt x="3300836" y="0"/>
                  </a:moveTo>
                  <a:lnTo>
                    <a:pt x="3360754" y="0"/>
                  </a:lnTo>
                  <a:lnTo>
                    <a:pt x="3363720" y="0"/>
                  </a:lnTo>
                  <a:lnTo>
                    <a:pt x="3365500" y="2378"/>
                  </a:lnTo>
                  <a:lnTo>
                    <a:pt x="3365500" y="4757"/>
                  </a:lnTo>
                  <a:lnTo>
                    <a:pt x="3365500" y="7731"/>
                  </a:lnTo>
                  <a:lnTo>
                    <a:pt x="3363720" y="9515"/>
                  </a:lnTo>
                  <a:lnTo>
                    <a:pt x="3360754" y="9515"/>
                  </a:lnTo>
                  <a:lnTo>
                    <a:pt x="3300836" y="9515"/>
                  </a:lnTo>
                  <a:lnTo>
                    <a:pt x="3297869" y="9515"/>
                  </a:lnTo>
                  <a:lnTo>
                    <a:pt x="3296090" y="7731"/>
                  </a:lnTo>
                  <a:lnTo>
                    <a:pt x="3296090" y="4757"/>
                  </a:lnTo>
                  <a:lnTo>
                    <a:pt x="3296090" y="2378"/>
                  </a:lnTo>
                  <a:lnTo>
                    <a:pt x="3297869" y="0"/>
                  </a:lnTo>
                  <a:lnTo>
                    <a:pt x="3300836" y="0"/>
                  </a:lnTo>
                </a:path>
                <a:path w="4645025" h="9525">
                  <a:moveTo>
                    <a:pt x="3403468" y="0"/>
                  </a:moveTo>
                  <a:lnTo>
                    <a:pt x="3463979" y="0"/>
                  </a:lnTo>
                  <a:lnTo>
                    <a:pt x="3466352" y="0"/>
                  </a:lnTo>
                  <a:lnTo>
                    <a:pt x="3468725" y="2378"/>
                  </a:lnTo>
                  <a:lnTo>
                    <a:pt x="3468725" y="4757"/>
                  </a:lnTo>
                  <a:lnTo>
                    <a:pt x="3468725" y="7731"/>
                  </a:lnTo>
                  <a:lnTo>
                    <a:pt x="3466352" y="9515"/>
                  </a:lnTo>
                  <a:lnTo>
                    <a:pt x="3463979" y="9515"/>
                  </a:lnTo>
                  <a:lnTo>
                    <a:pt x="3403468" y="9515"/>
                  </a:lnTo>
                  <a:lnTo>
                    <a:pt x="3401095" y="9515"/>
                  </a:lnTo>
                  <a:lnTo>
                    <a:pt x="3398722" y="7731"/>
                  </a:lnTo>
                  <a:lnTo>
                    <a:pt x="3398722" y="4757"/>
                  </a:lnTo>
                  <a:lnTo>
                    <a:pt x="3398722" y="2378"/>
                  </a:lnTo>
                  <a:lnTo>
                    <a:pt x="3401095" y="0"/>
                  </a:lnTo>
                  <a:lnTo>
                    <a:pt x="3403468" y="0"/>
                  </a:lnTo>
                </a:path>
                <a:path w="4645025" h="9525">
                  <a:moveTo>
                    <a:pt x="3506693" y="0"/>
                  </a:moveTo>
                  <a:lnTo>
                    <a:pt x="3566611" y="0"/>
                  </a:lnTo>
                  <a:lnTo>
                    <a:pt x="3569577" y="0"/>
                  </a:lnTo>
                  <a:lnTo>
                    <a:pt x="3571357" y="2378"/>
                  </a:lnTo>
                  <a:lnTo>
                    <a:pt x="3571357" y="4757"/>
                  </a:lnTo>
                  <a:lnTo>
                    <a:pt x="3571357" y="7731"/>
                  </a:lnTo>
                  <a:lnTo>
                    <a:pt x="3569577" y="9515"/>
                  </a:lnTo>
                  <a:lnTo>
                    <a:pt x="3566611" y="9515"/>
                  </a:lnTo>
                  <a:lnTo>
                    <a:pt x="3506693" y="9515"/>
                  </a:lnTo>
                  <a:lnTo>
                    <a:pt x="3503727" y="9515"/>
                  </a:lnTo>
                  <a:lnTo>
                    <a:pt x="3501947" y="7731"/>
                  </a:lnTo>
                  <a:lnTo>
                    <a:pt x="3501947" y="4757"/>
                  </a:lnTo>
                  <a:lnTo>
                    <a:pt x="3501947" y="2378"/>
                  </a:lnTo>
                  <a:lnTo>
                    <a:pt x="3503727" y="0"/>
                  </a:lnTo>
                  <a:lnTo>
                    <a:pt x="3506693" y="0"/>
                  </a:lnTo>
                </a:path>
                <a:path w="4645025" h="9525">
                  <a:moveTo>
                    <a:pt x="3609325" y="0"/>
                  </a:moveTo>
                  <a:lnTo>
                    <a:pt x="3669836" y="0"/>
                  </a:lnTo>
                  <a:lnTo>
                    <a:pt x="3672209" y="0"/>
                  </a:lnTo>
                  <a:lnTo>
                    <a:pt x="3674582" y="2378"/>
                  </a:lnTo>
                  <a:lnTo>
                    <a:pt x="3674582" y="4757"/>
                  </a:lnTo>
                  <a:lnTo>
                    <a:pt x="3674582" y="7731"/>
                  </a:lnTo>
                  <a:lnTo>
                    <a:pt x="3672209" y="9515"/>
                  </a:lnTo>
                  <a:lnTo>
                    <a:pt x="3669836" y="9515"/>
                  </a:lnTo>
                  <a:lnTo>
                    <a:pt x="3609325" y="9515"/>
                  </a:lnTo>
                  <a:lnTo>
                    <a:pt x="3606952" y="9515"/>
                  </a:lnTo>
                  <a:lnTo>
                    <a:pt x="3604579" y="7731"/>
                  </a:lnTo>
                  <a:lnTo>
                    <a:pt x="3604579" y="4757"/>
                  </a:lnTo>
                  <a:lnTo>
                    <a:pt x="3604579" y="2378"/>
                  </a:lnTo>
                  <a:lnTo>
                    <a:pt x="3606952" y="0"/>
                  </a:lnTo>
                  <a:lnTo>
                    <a:pt x="3609325" y="0"/>
                  </a:lnTo>
                </a:path>
                <a:path w="4645025" h="9525">
                  <a:moveTo>
                    <a:pt x="3712550" y="0"/>
                  </a:moveTo>
                  <a:lnTo>
                    <a:pt x="3773062" y="0"/>
                  </a:lnTo>
                  <a:lnTo>
                    <a:pt x="3775435" y="0"/>
                  </a:lnTo>
                  <a:lnTo>
                    <a:pt x="3777808" y="2378"/>
                  </a:lnTo>
                  <a:lnTo>
                    <a:pt x="3777808" y="4757"/>
                  </a:lnTo>
                  <a:lnTo>
                    <a:pt x="3777808" y="7731"/>
                  </a:lnTo>
                  <a:lnTo>
                    <a:pt x="3775435" y="9515"/>
                  </a:lnTo>
                  <a:lnTo>
                    <a:pt x="3773062" y="9515"/>
                  </a:lnTo>
                  <a:lnTo>
                    <a:pt x="3712550" y="9515"/>
                  </a:lnTo>
                  <a:lnTo>
                    <a:pt x="3710177" y="9515"/>
                  </a:lnTo>
                  <a:lnTo>
                    <a:pt x="3707804" y="7731"/>
                  </a:lnTo>
                  <a:lnTo>
                    <a:pt x="3707804" y="4757"/>
                  </a:lnTo>
                  <a:lnTo>
                    <a:pt x="3707804" y="2378"/>
                  </a:lnTo>
                  <a:lnTo>
                    <a:pt x="3710177" y="0"/>
                  </a:lnTo>
                  <a:lnTo>
                    <a:pt x="3712550" y="0"/>
                  </a:lnTo>
                </a:path>
                <a:path w="4645025" h="9525">
                  <a:moveTo>
                    <a:pt x="3815775" y="0"/>
                  </a:moveTo>
                  <a:lnTo>
                    <a:pt x="3875694" y="0"/>
                  </a:lnTo>
                  <a:lnTo>
                    <a:pt x="3878660" y="0"/>
                  </a:lnTo>
                  <a:lnTo>
                    <a:pt x="3880440" y="2378"/>
                  </a:lnTo>
                  <a:lnTo>
                    <a:pt x="3880440" y="4757"/>
                  </a:lnTo>
                  <a:lnTo>
                    <a:pt x="3880440" y="7731"/>
                  </a:lnTo>
                  <a:lnTo>
                    <a:pt x="3878660" y="9515"/>
                  </a:lnTo>
                  <a:lnTo>
                    <a:pt x="3875694" y="9515"/>
                  </a:lnTo>
                  <a:lnTo>
                    <a:pt x="3815775" y="9515"/>
                  </a:lnTo>
                  <a:lnTo>
                    <a:pt x="3812809" y="9515"/>
                  </a:lnTo>
                  <a:lnTo>
                    <a:pt x="3811029" y="7731"/>
                  </a:lnTo>
                  <a:lnTo>
                    <a:pt x="3811029" y="4757"/>
                  </a:lnTo>
                  <a:lnTo>
                    <a:pt x="3811029" y="2378"/>
                  </a:lnTo>
                  <a:lnTo>
                    <a:pt x="3812809" y="0"/>
                  </a:lnTo>
                  <a:lnTo>
                    <a:pt x="3815775" y="0"/>
                  </a:lnTo>
                </a:path>
                <a:path w="4645025" h="9525">
                  <a:moveTo>
                    <a:pt x="3918407" y="0"/>
                  </a:moveTo>
                  <a:lnTo>
                    <a:pt x="3978919" y="0"/>
                  </a:lnTo>
                  <a:lnTo>
                    <a:pt x="3981292" y="0"/>
                  </a:lnTo>
                  <a:lnTo>
                    <a:pt x="3983665" y="2378"/>
                  </a:lnTo>
                  <a:lnTo>
                    <a:pt x="3983665" y="4757"/>
                  </a:lnTo>
                  <a:lnTo>
                    <a:pt x="3983665" y="7731"/>
                  </a:lnTo>
                  <a:lnTo>
                    <a:pt x="3981292" y="9515"/>
                  </a:lnTo>
                  <a:lnTo>
                    <a:pt x="3978919" y="9515"/>
                  </a:lnTo>
                  <a:lnTo>
                    <a:pt x="3918407" y="9515"/>
                  </a:lnTo>
                  <a:lnTo>
                    <a:pt x="3916034" y="9515"/>
                  </a:lnTo>
                  <a:lnTo>
                    <a:pt x="3913661" y="7731"/>
                  </a:lnTo>
                  <a:lnTo>
                    <a:pt x="3913661" y="4757"/>
                  </a:lnTo>
                  <a:lnTo>
                    <a:pt x="3913661" y="2378"/>
                  </a:lnTo>
                  <a:lnTo>
                    <a:pt x="3916034" y="0"/>
                  </a:lnTo>
                  <a:lnTo>
                    <a:pt x="3918407" y="0"/>
                  </a:lnTo>
                </a:path>
                <a:path w="4645025" h="9525">
                  <a:moveTo>
                    <a:pt x="4021633" y="0"/>
                  </a:moveTo>
                  <a:lnTo>
                    <a:pt x="4081551" y="0"/>
                  </a:lnTo>
                  <a:lnTo>
                    <a:pt x="4084517" y="0"/>
                  </a:lnTo>
                  <a:lnTo>
                    <a:pt x="4086297" y="2378"/>
                  </a:lnTo>
                  <a:lnTo>
                    <a:pt x="4086297" y="4757"/>
                  </a:lnTo>
                  <a:lnTo>
                    <a:pt x="4086297" y="7731"/>
                  </a:lnTo>
                  <a:lnTo>
                    <a:pt x="4084517" y="9515"/>
                  </a:lnTo>
                  <a:lnTo>
                    <a:pt x="4081551" y="9515"/>
                  </a:lnTo>
                  <a:lnTo>
                    <a:pt x="4021633" y="9515"/>
                  </a:lnTo>
                  <a:lnTo>
                    <a:pt x="4018667" y="9515"/>
                  </a:lnTo>
                  <a:lnTo>
                    <a:pt x="4016887" y="7731"/>
                  </a:lnTo>
                  <a:lnTo>
                    <a:pt x="4016887" y="4757"/>
                  </a:lnTo>
                  <a:lnTo>
                    <a:pt x="4016887" y="2378"/>
                  </a:lnTo>
                  <a:lnTo>
                    <a:pt x="4018667" y="0"/>
                  </a:lnTo>
                  <a:lnTo>
                    <a:pt x="4021633" y="0"/>
                  </a:lnTo>
                </a:path>
                <a:path w="4645025" h="9525">
                  <a:moveTo>
                    <a:pt x="4124265" y="0"/>
                  </a:moveTo>
                  <a:lnTo>
                    <a:pt x="4184776" y="0"/>
                  </a:lnTo>
                  <a:lnTo>
                    <a:pt x="4187149" y="0"/>
                  </a:lnTo>
                  <a:lnTo>
                    <a:pt x="4189522" y="2378"/>
                  </a:lnTo>
                  <a:lnTo>
                    <a:pt x="4189522" y="4757"/>
                  </a:lnTo>
                  <a:lnTo>
                    <a:pt x="4189522" y="7731"/>
                  </a:lnTo>
                  <a:lnTo>
                    <a:pt x="4187149" y="9515"/>
                  </a:lnTo>
                  <a:lnTo>
                    <a:pt x="4184776" y="9515"/>
                  </a:lnTo>
                  <a:lnTo>
                    <a:pt x="4124265" y="9515"/>
                  </a:lnTo>
                  <a:lnTo>
                    <a:pt x="4121892" y="9515"/>
                  </a:lnTo>
                  <a:lnTo>
                    <a:pt x="4119519" y="7731"/>
                  </a:lnTo>
                  <a:lnTo>
                    <a:pt x="4119519" y="4757"/>
                  </a:lnTo>
                  <a:lnTo>
                    <a:pt x="4119519" y="2378"/>
                  </a:lnTo>
                  <a:lnTo>
                    <a:pt x="4121892" y="0"/>
                  </a:lnTo>
                  <a:lnTo>
                    <a:pt x="4124265" y="0"/>
                  </a:lnTo>
                </a:path>
                <a:path w="4645025" h="9525">
                  <a:moveTo>
                    <a:pt x="4227490" y="0"/>
                  </a:moveTo>
                  <a:lnTo>
                    <a:pt x="4288001" y="0"/>
                  </a:lnTo>
                  <a:lnTo>
                    <a:pt x="4290374" y="0"/>
                  </a:lnTo>
                  <a:lnTo>
                    <a:pt x="4292747" y="2378"/>
                  </a:lnTo>
                  <a:lnTo>
                    <a:pt x="4292747" y="4757"/>
                  </a:lnTo>
                  <a:lnTo>
                    <a:pt x="4292747" y="7731"/>
                  </a:lnTo>
                  <a:lnTo>
                    <a:pt x="4290374" y="9515"/>
                  </a:lnTo>
                  <a:lnTo>
                    <a:pt x="4288001" y="9515"/>
                  </a:lnTo>
                  <a:lnTo>
                    <a:pt x="4227490" y="9515"/>
                  </a:lnTo>
                  <a:lnTo>
                    <a:pt x="4225117" y="9515"/>
                  </a:lnTo>
                  <a:lnTo>
                    <a:pt x="4222744" y="7731"/>
                  </a:lnTo>
                  <a:lnTo>
                    <a:pt x="4222744" y="4757"/>
                  </a:lnTo>
                  <a:lnTo>
                    <a:pt x="4222744" y="2378"/>
                  </a:lnTo>
                  <a:lnTo>
                    <a:pt x="4225117" y="0"/>
                  </a:lnTo>
                  <a:lnTo>
                    <a:pt x="4227490" y="0"/>
                  </a:lnTo>
                </a:path>
                <a:path w="4645025" h="9525">
                  <a:moveTo>
                    <a:pt x="4330715" y="0"/>
                  </a:moveTo>
                  <a:lnTo>
                    <a:pt x="4390633" y="0"/>
                  </a:lnTo>
                  <a:lnTo>
                    <a:pt x="4393600" y="0"/>
                  </a:lnTo>
                  <a:lnTo>
                    <a:pt x="4395379" y="2378"/>
                  </a:lnTo>
                  <a:lnTo>
                    <a:pt x="4395379" y="4757"/>
                  </a:lnTo>
                  <a:lnTo>
                    <a:pt x="4395379" y="7731"/>
                  </a:lnTo>
                  <a:lnTo>
                    <a:pt x="4393600" y="9515"/>
                  </a:lnTo>
                  <a:lnTo>
                    <a:pt x="4390633" y="9515"/>
                  </a:lnTo>
                  <a:lnTo>
                    <a:pt x="4330715" y="9515"/>
                  </a:lnTo>
                  <a:lnTo>
                    <a:pt x="4327749" y="9515"/>
                  </a:lnTo>
                  <a:lnTo>
                    <a:pt x="4325969" y="7731"/>
                  </a:lnTo>
                  <a:lnTo>
                    <a:pt x="4325969" y="4757"/>
                  </a:lnTo>
                  <a:lnTo>
                    <a:pt x="4325969" y="2378"/>
                  </a:lnTo>
                  <a:lnTo>
                    <a:pt x="4327749" y="0"/>
                  </a:lnTo>
                  <a:lnTo>
                    <a:pt x="4330715" y="0"/>
                  </a:lnTo>
                </a:path>
                <a:path w="4645025" h="9525">
                  <a:moveTo>
                    <a:pt x="4433347" y="0"/>
                  </a:moveTo>
                  <a:lnTo>
                    <a:pt x="4493859" y="0"/>
                  </a:lnTo>
                  <a:lnTo>
                    <a:pt x="4496232" y="0"/>
                  </a:lnTo>
                  <a:lnTo>
                    <a:pt x="4498605" y="2378"/>
                  </a:lnTo>
                  <a:lnTo>
                    <a:pt x="4498605" y="4757"/>
                  </a:lnTo>
                  <a:lnTo>
                    <a:pt x="4498605" y="7731"/>
                  </a:lnTo>
                  <a:lnTo>
                    <a:pt x="4496232" y="9515"/>
                  </a:lnTo>
                  <a:lnTo>
                    <a:pt x="4493859" y="9515"/>
                  </a:lnTo>
                  <a:lnTo>
                    <a:pt x="4433347" y="9515"/>
                  </a:lnTo>
                  <a:lnTo>
                    <a:pt x="4430974" y="9515"/>
                  </a:lnTo>
                  <a:lnTo>
                    <a:pt x="4428601" y="7731"/>
                  </a:lnTo>
                  <a:lnTo>
                    <a:pt x="4428601" y="4757"/>
                  </a:lnTo>
                  <a:lnTo>
                    <a:pt x="4428601" y="2378"/>
                  </a:lnTo>
                  <a:lnTo>
                    <a:pt x="4430974" y="0"/>
                  </a:lnTo>
                  <a:lnTo>
                    <a:pt x="4433347" y="0"/>
                  </a:lnTo>
                </a:path>
                <a:path w="4645025" h="9525">
                  <a:moveTo>
                    <a:pt x="4536573" y="0"/>
                  </a:moveTo>
                  <a:lnTo>
                    <a:pt x="4596491" y="0"/>
                  </a:lnTo>
                  <a:lnTo>
                    <a:pt x="4599457" y="0"/>
                  </a:lnTo>
                  <a:lnTo>
                    <a:pt x="4601237" y="2378"/>
                  </a:lnTo>
                  <a:lnTo>
                    <a:pt x="4601237" y="4757"/>
                  </a:lnTo>
                  <a:lnTo>
                    <a:pt x="4601237" y="7731"/>
                  </a:lnTo>
                  <a:lnTo>
                    <a:pt x="4599457" y="9515"/>
                  </a:lnTo>
                  <a:lnTo>
                    <a:pt x="4596491" y="9515"/>
                  </a:lnTo>
                  <a:lnTo>
                    <a:pt x="4536573" y="9515"/>
                  </a:lnTo>
                  <a:lnTo>
                    <a:pt x="4533606" y="9515"/>
                  </a:lnTo>
                  <a:lnTo>
                    <a:pt x="4531827" y="7731"/>
                  </a:lnTo>
                  <a:lnTo>
                    <a:pt x="4531827" y="4757"/>
                  </a:lnTo>
                  <a:lnTo>
                    <a:pt x="4531827" y="2378"/>
                  </a:lnTo>
                  <a:lnTo>
                    <a:pt x="4533606" y="0"/>
                  </a:lnTo>
                  <a:lnTo>
                    <a:pt x="4536573" y="0"/>
                  </a:lnTo>
                </a:path>
                <a:path w="4645025" h="9525">
                  <a:moveTo>
                    <a:pt x="4639205" y="0"/>
                  </a:moveTo>
                  <a:lnTo>
                    <a:pt x="4644510" y="0"/>
                  </a:lnTo>
                  <a:lnTo>
                    <a:pt x="4644510" y="9515"/>
                  </a:lnTo>
                  <a:lnTo>
                    <a:pt x="4639205" y="9515"/>
                  </a:lnTo>
                  <a:lnTo>
                    <a:pt x="4636832" y="9515"/>
                  </a:lnTo>
                  <a:lnTo>
                    <a:pt x="4634459" y="7731"/>
                  </a:lnTo>
                  <a:lnTo>
                    <a:pt x="4634459" y="4757"/>
                  </a:lnTo>
                  <a:lnTo>
                    <a:pt x="4634459" y="2378"/>
                  </a:lnTo>
                  <a:lnTo>
                    <a:pt x="4636832" y="0"/>
                  </a:lnTo>
                  <a:lnTo>
                    <a:pt x="4639205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61531" y="3765721"/>
              <a:ext cx="4654020" cy="1903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566289" y="3389860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645025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645025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645025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645025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645025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645025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645025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645025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645025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645025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645025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645025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645025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645025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645025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645025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645025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645025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645025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645025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645025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645025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645025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645025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645025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645025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645025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645025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645025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645025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645025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645025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645025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645025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645025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645025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645025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645025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645025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645025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645025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645025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645025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645025" h="9525">
                  <a:moveTo>
                    <a:pt x="4599457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99457" y="9515"/>
                  </a:lnTo>
                  <a:lnTo>
                    <a:pt x="4601237" y="7731"/>
                  </a:lnTo>
                  <a:lnTo>
                    <a:pt x="4601237" y="2378"/>
                  </a:lnTo>
                  <a:lnTo>
                    <a:pt x="4599457" y="0"/>
                  </a:lnTo>
                  <a:close/>
                </a:path>
                <a:path w="4645025" h="9525">
                  <a:moveTo>
                    <a:pt x="4644511" y="0"/>
                  </a:moveTo>
                  <a:lnTo>
                    <a:pt x="4636832" y="0"/>
                  </a:lnTo>
                  <a:lnTo>
                    <a:pt x="4634459" y="2378"/>
                  </a:lnTo>
                  <a:lnTo>
                    <a:pt x="4634459" y="7731"/>
                  </a:lnTo>
                  <a:lnTo>
                    <a:pt x="4636832" y="9515"/>
                  </a:lnTo>
                  <a:lnTo>
                    <a:pt x="4644511" y="9515"/>
                  </a:lnTo>
                  <a:lnTo>
                    <a:pt x="4644511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66289" y="3389860"/>
              <a:ext cx="1100455" cy="9525"/>
            </a:xfrm>
            <a:custGeom>
              <a:avLst/>
              <a:gdLst/>
              <a:ahLst/>
              <a:cxnLst/>
              <a:rect l="l" t="t" r="r" b="b"/>
              <a:pathLst>
                <a:path w="1100454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1100454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1100454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1100454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1100454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1100454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1100454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1100454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1100454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1100454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97862" y="3385102"/>
              <a:ext cx="3417690" cy="1903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566289" y="2999725"/>
              <a:ext cx="4645025" cy="9525"/>
            </a:xfrm>
            <a:custGeom>
              <a:avLst/>
              <a:gdLst/>
              <a:ahLst/>
              <a:cxnLst/>
              <a:rect l="l" t="t" r="r" b="b"/>
              <a:pathLst>
                <a:path w="4645025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645025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645025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645025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645025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645025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645025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645025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645025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645025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645025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645025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645025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645025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645025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645025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645025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645025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645025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645025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645025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645025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645025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645025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645025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645025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645025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645025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645025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645025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645025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645025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645025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645025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645025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645025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645025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645025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645025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645025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645025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645025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645025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645025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645025" h="9525">
                  <a:moveTo>
                    <a:pt x="4599457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99457" y="9515"/>
                  </a:lnTo>
                  <a:lnTo>
                    <a:pt x="4601237" y="7731"/>
                  </a:lnTo>
                  <a:lnTo>
                    <a:pt x="4601237" y="2378"/>
                  </a:lnTo>
                  <a:lnTo>
                    <a:pt x="4599457" y="0"/>
                  </a:lnTo>
                  <a:close/>
                </a:path>
                <a:path w="4645025" h="9525">
                  <a:moveTo>
                    <a:pt x="4644511" y="0"/>
                  </a:moveTo>
                  <a:lnTo>
                    <a:pt x="4636832" y="0"/>
                  </a:lnTo>
                  <a:lnTo>
                    <a:pt x="4634459" y="2378"/>
                  </a:lnTo>
                  <a:lnTo>
                    <a:pt x="4634459" y="7731"/>
                  </a:lnTo>
                  <a:lnTo>
                    <a:pt x="4636832" y="9515"/>
                  </a:lnTo>
                  <a:lnTo>
                    <a:pt x="4644511" y="9515"/>
                  </a:lnTo>
                  <a:lnTo>
                    <a:pt x="4644511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66289" y="2999725"/>
              <a:ext cx="791210" cy="9525"/>
            </a:xfrm>
            <a:custGeom>
              <a:avLst/>
              <a:gdLst/>
              <a:ahLst/>
              <a:cxnLst/>
              <a:rect l="l" t="t" r="r" b="b"/>
              <a:pathLst>
                <a:path w="79121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79121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79121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79121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79121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79121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79121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88779" y="2994968"/>
              <a:ext cx="3726772" cy="1903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61531" y="2604833"/>
              <a:ext cx="4654020" cy="1903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61531" y="2224214"/>
              <a:ext cx="4654020" cy="1903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571035" y="2233729"/>
              <a:ext cx="0" cy="3863340"/>
            </a:xfrm>
            <a:custGeom>
              <a:avLst/>
              <a:gdLst/>
              <a:ahLst/>
              <a:cxnLst/>
              <a:rect l="l" t="t" r="r" b="b"/>
              <a:pathLst>
                <a:path h="3863340">
                  <a:moveTo>
                    <a:pt x="0" y="3863282"/>
                  </a:moveTo>
                  <a:lnTo>
                    <a:pt x="0" y="0"/>
                  </a:lnTo>
                </a:path>
              </a:pathLst>
            </a:custGeom>
            <a:ln w="14237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571035" y="6094633"/>
              <a:ext cx="4641850" cy="5080"/>
            </a:xfrm>
            <a:custGeom>
              <a:avLst/>
              <a:gdLst/>
              <a:ahLst/>
              <a:cxnLst/>
              <a:rect l="l" t="t" r="r" b="b"/>
              <a:pathLst>
                <a:path w="4641850" h="5079">
                  <a:moveTo>
                    <a:pt x="0" y="0"/>
                  </a:moveTo>
                  <a:lnTo>
                    <a:pt x="284759" y="0"/>
                  </a:lnTo>
                </a:path>
                <a:path w="4641850" h="5079">
                  <a:moveTo>
                    <a:pt x="446123" y="0"/>
                  </a:moveTo>
                  <a:lnTo>
                    <a:pt x="588502" y="0"/>
                  </a:lnTo>
                </a:path>
                <a:path w="4641850" h="5079">
                  <a:moveTo>
                    <a:pt x="740374" y="0"/>
                  </a:moveTo>
                  <a:lnTo>
                    <a:pt x="806818" y="0"/>
                  </a:lnTo>
                </a:path>
                <a:path w="4641850" h="5079">
                  <a:moveTo>
                    <a:pt x="958689" y="0"/>
                  </a:moveTo>
                  <a:lnTo>
                    <a:pt x="1101069" y="0"/>
                  </a:lnTo>
                </a:path>
                <a:path w="4641850" h="5079">
                  <a:moveTo>
                    <a:pt x="1252941" y="0"/>
                  </a:moveTo>
                  <a:lnTo>
                    <a:pt x="1319385" y="0"/>
                  </a:lnTo>
                </a:path>
                <a:path w="4641850" h="5079">
                  <a:moveTo>
                    <a:pt x="1471256" y="0"/>
                  </a:moveTo>
                  <a:lnTo>
                    <a:pt x="1613636" y="0"/>
                  </a:lnTo>
                </a:path>
                <a:path w="4641850" h="5079">
                  <a:moveTo>
                    <a:pt x="1775000" y="0"/>
                  </a:moveTo>
                  <a:lnTo>
                    <a:pt x="1831952" y="0"/>
                  </a:lnTo>
                </a:path>
                <a:path w="4641850" h="5079">
                  <a:moveTo>
                    <a:pt x="1983823" y="0"/>
                  </a:moveTo>
                  <a:lnTo>
                    <a:pt x="2135695" y="0"/>
                  </a:lnTo>
                </a:path>
                <a:path w="4641850" h="5079">
                  <a:moveTo>
                    <a:pt x="2287567" y="0"/>
                  </a:moveTo>
                  <a:lnTo>
                    <a:pt x="2344519" y="0"/>
                  </a:lnTo>
                </a:path>
                <a:path w="4641850" h="5079">
                  <a:moveTo>
                    <a:pt x="2505882" y="0"/>
                  </a:moveTo>
                  <a:lnTo>
                    <a:pt x="2648262" y="0"/>
                  </a:lnTo>
                </a:path>
                <a:path w="4641850" h="5079">
                  <a:moveTo>
                    <a:pt x="2800134" y="0"/>
                  </a:moveTo>
                  <a:lnTo>
                    <a:pt x="2866577" y="0"/>
                  </a:lnTo>
                </a:path>
                <a:path w="4641850" h="5079">
                  <a:moveTo>
                    <a:pt x="3018449" y="0"/>
                  </a:moveTo>
                  <a:lnTo>
                    <a:pt x="3160829" y="0"/>
                  </a:lnTo>
                </a:path>
                <a:path w="4641850" h="5079">
                  <a:moveTo>
                    <a:pt x="3322192" y="0"/>
                  </a:moveTo>
                  <a:lnTo>
                    <a:pt x="3379144" y="0"/>
                  </a:lnTo>
                </a:path>
                <a:path w="4641850" h="5079">
                  <a:moveTo>
                    <a:pt x="3531016" y="0"/>
                  </a:moveTo>
                  <a:lnTo>
                    <a:pt x="3682888" y="0"/>
                  </a:lnTo>
                </a:path>
                <a:path w="4641850" h="5079">
                  <a:moveTo>
                    <a:pt x="3834759" y="0"/>
                  </a:moveTo>
                  <a:lnTo>
                    <a:pt x="3891711" y="0"/>
                  </a:lnTo>
                </a:path>
                <a:path w="4641850" h="5079">
                  <a:moveTo>
                    <a:pt x="4053075" y="0"/>
                  </a:moveTo>
                  <a:lnTo>
                    <a:pt x="4195455" y="0"/>
                  </a:lnTo>
                </a:path>
                <a:path w="4641850" h="5079">
                  <a:moveTo>
                    <a:pt x="4347326" y="0"/>
                  </a:moveTo>
                  <a:lnTo>
                    <a:pt x="4413770" y="0"/>
                  </a:lnTo>
                </a:path>
                <a:path w="4641850" h="5079">
                  <a:moveTo>
                    <a:pt x="4565642" y="0"/>
                  </a:moveTo>
                  <a:lnTo>
                    <a:pt x="4641578" y="0"/>
                  </a:lnTo>
                </a:path>
                <a:path w="4641850" h="5079">
                  <a:moveTo>
                    <a:pt x="0" y="4757"/>
                  </a:moveTo>
                  <a:lnTo>
                    <a:pt x="4641578" y="4757"/>
                  </a:lnTo>
                </a:path>
              </a:pathLst>
            </a:custGeom>
            <a:ln w="47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571035" y="6093444"/>
              <a:ext cx="4641850" cy="7620"/>
            </a:xfrm>
            <a:custGeom>
              <a:avLst/>
              <a:gdLst/>
              <a:ahLst/>
              <a:cxnLst/>
              <a:rect l="l" t="t" r="r" b="b"/>
              <a:pathLst>
                <a:path w="4641850" h="7620">
                  <a:moveTo>
                    <a:pt x="0" y="0"/>
                  </a:moveTo>
                  <a:lnTo>
                    <a:pt x="284759" y="0"/>
                  </a:lnTo>
                </a:path>
                <a:path w="4641850" h="7620">
                  <a:moveTo>
                    <a:pt x="446123" y="0"/>
                  </a:moveTo>
                  <a:lnTo>
                    <a:pt x="588502" y="0"/>
                  </a:lnTo>
                </a:path>
                <a:path w="4641850" h="7620">
                  <a:moveTo>
                    <a:pt x="740374" y="0"/>
                  </a:moveTo>
                  <a:lnTo>
                    <a:pt x="806818" y="0"/>
                  </a:lnTo>
                </a:path>
                <a:path w="4641850" h="7620">
                  <a:moveTo>
                    <a:pt x="958689" y="0"/>
                  </a:moveTo>
                  <a:lnTo>
                    <a:pt x="1101069" y="0"/>
                  </a:lnTo>
                </a:path>
                <a:path w="4641850" h="7620">
                  <a:moveTo>
                    <a:pt x="1252941" y="0"/>
                  </a:moveTo>
                  <a:lnTo>
                    <a:pt x="1319385" y="0"/>
                  </a:lnTo>
                </a:path>
                <a:path w="4641850" h="7620">
                  <a:moveTo>
                    <a:pt x="1471256" y="0"/>
                  </a:moveTo>
                  <a:lnTo>
                    <a:pt x="1613636" y="0"/>
                  </a:lnTo>
                </a:path>
                <a:path w="4641850" h="7620">
                  <a:moveTo>
                    <a:pt x="1775000" y="0"/>
                  </a:moveTo>
                  <a:lnTo>
                    <a:pt x="1831952" y="0"/>
                  </a:lnTo>
                </a:path>
                <a:path w="4641850" h="7620">
                  <a:moveTo>
                    <a:pt x="1983823" y="0"/>
                  </a:moveTo>
                  <a:lnTo>
                    <a:pt x="2135695" y="0"/>
                  </a:lnTo>
                </a:path>
                <a:path w="4641850" h="7620">
                  <a:moveTo>
                    <a:pt x="2287567" y="0"/>
                  </a:moveTo>
                  <a:lnTo>
                    <a:pt x="2344519" y="0"/>
                  </a:lnTo>
                </a:path>
                <a:path w="4641850" h="7620">
                  <a:moveTo>
                    <a:pt x="2505882" y="0"/>
                  </a:moveTo>
                  <a:lnTo>
                    <a:pt x="2648262" y="0"/>
                  </a:lnTo>
                </a:path>
                <a:path w="4641850" h="7620">
                  <a:moveTo>
                    <a:pt x="2800134" y="0"/>
                  </a:moveTo>
                  <a:lnTo>
                    <a:pt x="2866577" y="0"/>
                  </a:lnTo>
                </a:path>
                <a:path w="4641850" h="7620">
                  <a:moveTo>
                    <a:pt x="3018449" y="0"/>
                  </a:moveTo>
                  <a:lnTo>
                    <a:pt x="3160829" y="0"/>
                  </a:lnTo>
                </a:path>
                <a:path w="4641850" h="7620">
                  <a:moveTo>
                    <a:pt x="3322192" y="0"/>
                  </a:moveTo>
                  <a:lnTo>
                    <a:pt x="3379144" y="0"/>
                  </a:lnTo>
                </a:path>
                <a:path w="4641850" h="7620">
                  <a:moveTo>
                    <a:pt x="3531016" y="0"/>
                  </a:moveTo>
                  <a:lnTo>
                    <a:pt x="3682888" y="0"/>
                  </a:lnTo>
                </a:path>
                <a:path w="4641850" h="7620">
                  <a:moveTo>
                    <a:pt x="3834759" y="0"/>
                  </a:moveTo>
                  <a:lnTo>
                    <a:pt x="3891711" y="0"/>
                  </a:lnTo>
                </a:path>
                <a:path w="4641850" h="7620">
                  <a:moveTo>
                    <a:pt x="4053075" y="0"/>
                  </a:moveTo>
                  <a:lnTo>
                    <a:pt x="4195455" y="0"/>
                  </a:lnTo>
                </a:path>
                <a:path w="4641850" h="7620">
                  <a:moveTo>
                    <a:pt x="4347326" y="0"/>
                  </a:moveTo>
                  <a:lnTo>
                    <a:pt x="4413770" y="0"/>
                  </a:lnTo>
                </a:path>
                <a:path w="4641850" h="7620">
                  <a:moveTo>
                    <a:pt x="4565642" y="0"/>
                  </a:moveTo>
                  <a:lnTo>
                    <a:pt x="4641578" y="0"/>
                  </a:lnTo>
                </a:path>
                <a:path w="4641850" h="7620">
                  <a:moveTo>
                    <a:pt x="0" y="7136"/>
                  </a:moveTo>
                  <a:lnTo>
                    <a:pt x="4641578" y="7136"/>
                  </a:lnTo>
                </a:path>
              </a:pathLst>
            </a:custGeom>
            <a:ln w="7136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46971" y="3308978"/>
              <a:ext cx="152400" cy="2788285"/>
            </a:xfrm>
            <a:custGeom>
              <a:avLst/>
              <a:gdLst/>
              <a:ahLst/>
              <a:cxnLst/>
              <a:rect l="l" t="t" r="r" b="b"/>
              <a:pathLst>
                <a:path w="152400" h="2788285">
                  <a:moveTo>
                    <a:pt x="151871" y="0"/>
                  </a:moveTo>
                  <a:lnTo>
                    <a:pt x="0" y="0"/>
                  </a:lnTo>
                  <a:lnTo>
                    <a:pt x="0" y="2788034"/>
                  </a:lnTo>
                  <a:lnTo>
                    <a:pt x="151871" y="2788034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006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59538" y="4203433"/>
              <a:ext cx="152400" cy="1894205"/>
            </a:xfrm>
            <a:custGeom>
              <a:avLst/>
              <a:gdLst/>
              <a:ahLst/>
              <a:cxnLst/>
              <a:rect l="l" t="t" r="r" b="b"/>
              <a:pathLst>
                <a:path w="152400" h="1894204">
                  <a:moveTo>
                    <a:pt x="151871" y="0"/>
                  </a:moveTo>
                  <a:lnTo>
                    <a:pt x="0" y="0"/>
                  </a:lnTo>
                  <a:lnTo>
                    <a:pt x="0" y="1893579"/>
                  </a:lnTo>
                  <a:lnTo>
                    <a:pt x="151871" y="1893579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9BB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72105" y="3356555"/>
              <a:ext cx="152400" cy="2740660"/>
            </a:xfrm>
            <a:custGeom>
              <a:avLst/>
              <a:gdLst/>
              <a:ahLst/>
              <a:cxnLst/>
              <a:rect l="l" t="t" r="r" b="b"/>
              <a:pathLst>
                <a:path w="152400" h="2740660">
                  <a:moveTo>
                    <a:pt x="151871" y="0"/>
                  </a:moveTo>
                  <a:lnTo>
                    <a:pt x="0" y="0"/>
                  </a:lnTo>
                  <a:lnTo>
                    <a:pt x="0" y="2740456"/>
                  </a:lnTo>
                  <a:lnTo>
                    <a:pt x="151871" y="2740456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864A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184671" y="4631629"/>
              <a:ext cx="161925" cy="1465580"/>
            </a:xfrm>
            <a:custGeom>
              <a:avLst/>
              <a:gdLst/>
              <a:ahLst/>
              <a:cxnLst/>
              <a:rect l="l" t="t" r="r" b="b"/>
              <a:pathLst>
                <a:path w="161925" h="1465579">
                  <a:moveTo>
                    <a:pt x="161363" y="0"/>
                  </a:moveTo>
                  <a:lnTo>
                    <a:pt x="0" y="0"/>
                  </a:lnTo>
                  <a:lnTo>
                    <a:pt x="0" y="1465383"/>
                  </a:lnTo>
                  <a:lnTo>
                    <a:pt x="161363" y="1465383"/>
                  </a:lnTo>
                  <a:lnTo>
                    <a:pt x="161363" y="0"/>
                  </a:lnTo>
                  <a:close/>
                </a:path>
              </a:pathLst>
            </a:custGeom>
            <a:solidFill>
              <a:srgbClr val="B42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706730" y="4089247"/>
              <a:ext cx="152400" cy="2007870"/>
            </a:xfrm>
            <a:custGeom>
              <a:avLst/>
              <a:gdLst/>
              <a:ahLst/>
              <a:cxnLst/>
              <a:rect l="l" t="t" r="r" b="b"/>
              <a:pathLst>
                <a:path w="152400" h="2007870">
                  <a:moveTo>
                    <a:pt x="151871" y="0"/>
                  </a:moveTo>
                  <a:lnTo>
                    <a:pt x="0" y="0"/>
                  </a:lnTo>
                  <a:lnTo>
                    <a:pt x="0" y="2007765"/>
                  </a:lnTo>
                  <a:lnTo>
                    <a:pt x="151871" y="2007765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A49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219297" y="5050310"/>
              <a:ext cx="152400" cy="1047115"/>
            </a:xfrm>
            <a:custGeom>
              <a:avLst/>
              <a:gdLst/>
              <a:ahLst/>
              <a:cxnLst/>
              <a:rect l="l" t="t" r="r" b="b"/>
              <a:pathLst>
                <a:path w="152400" h="1047114">
                  <a:moveTo>
                    <a:pt x="151871" y="0"/>
                  </a:moveTo>
                  <a:lnTo>
                    <a:pt x="0" y="0"/>
                  </a:lnTo>
                  <a:lnTo>
                    <a:pt x="0" y="1046702"/>
                  </a:lnTo>
                  <a:lnTo>
                    <a:pt x="151871" y="1046702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B4A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31864" y="3813298"/>
              <a:ext cx="161925" cy="2284095"/>
            </a:xfrm>
            <a:custGeom>
              <a:avLst/>
              <a:gdLst/>
              <a:ahLst/>
              <a:cxnLst/>
              <a:rect l="l" t="t" r="r" b="b"/>
              <a:pathLst>
                <a:path w="161925" h="2284095">
                  <a:moveTo>
                    <a:pt x="161363" y="0"/>
                  </a:moveTo>
                  <a:lnTo>
                    <a:pt x="0" y="0"/>
                  </a:lnTo>
                  <a:lnTo>
                    <a:pt x="0" y="2283713"/>
                  </a:lnTo>
                  <a:lnTo>
                    <a:pt x="161363" y="2283713"/>
                  </a:lnTo>
                  <a:lnTo>
                    <a:pt x="161363" y="0"/>
                  </a:lnTo>
                  <a:close/>
                </a:path>
              </a:pathLst>
            </a:custGeom>
            <a:solidFill>
              <a:srgbClr val="4A95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253923" y="5364321"/>
              <a:ext cx="152400" cy="732790"/>
            </a:xfrm>
            <a:custGeom>
              <a:avLst/>
              <a:gdLst/>
              <a:ahLst/>
              <a:cxnLst/>
              <a:rect l="l" t="t" r="r" b="b"/>
              <a:pathLst>
                <a:path w="152400" h="732789">
                  <a:moveTo>
                    <a:pt x="151871" y="0"/>
                  </a:moveTo>
                  <a:lnTo>
                    <a:pt x="0" y="0"/>
                  </a:lnTo>
                  <a:lnTo>
                    <a:pt x="0" y="732691"/>
                  </a:lnTo>
                  <a:lnTo>
                    <a:pt x="151871" y="732691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F9D2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766490" y="5250135"/>
              <a:ext cx="152400" cy="847090"/>
            </a:xfrm>
            <a:custGeom>
              <a:avLst/>
              <a:gdLst/>
              <a:ahLst/>
              <a:cxnLst/>
              <a:rect l="l" t="t" r="r" b="b"/>
              <a:pathLst>
                <a:path w="152400" h="847089">
                  <a:moveTo>
                    <a:pt x="151871" y="0"/>
                  </a:moveTo>
                  <a:lnTo>
                    <a:pt x="0" y="0"/>
                  </a:lnTo>
                  <a:lnTo>
                    <a:pt x="0" y="846877"/>
                  </a:lnTo>
                  <a:lnTo>
                    <a:pt x="151871" y="846877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9F31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855794" y="2966421"/>
              <a:ext cx="161925" cy="3131185"/>
            </a:xfrm>
            <a:custGeom>
              <a:avLst/>
              <a:gdLst/>
              <a:ahLst/>
              <a:cxnLst/>
              <a:rect l="l" t="t" r="r" b="b"/>
              <a:pathLst>
                <a:path w="161925" h="3131185">
                  <a:moveTo>
                    <a:pt x="161363" y="0"/>
                  </a:moveTo>
                  <a:lnTo>
                    <a:pt x="0" y="0"/>
                  </a:lnTo>
                  <a:lnTo>
                    <a:pt x="0" y="3130591"/>
                  </a:lnTo>
                  <a:lnTo>
                    <a:pt x="161363" y="3130591"/>
                  </a:lnTo>
                  <a:lnTo>
                    <a:pt x="161363" y="0"/>
                  </a:lnTo>
                  <a:close/>
                </a:path>
              </a:pathLst>
            </a:custGeom>
            <a:solidFill>
              <a:srgbClr val="006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77853" y="2728534"/>
              <a:ext cx="152400" cy="3368675"/>
            </a:xfrm>
            <a:custGeom>
              <a:avLst/>
              <a:gdLst/>
              <a:ahLst/>
              <a:cxnLst/>
              <a:rect l="l" t="t" r="r" b="b"/>
              <a:pathLst>
                <a:path w="152400" h="3368675">
                  <a:moveTo>
                    <a:pt x="151871" y="0"/>
                  </a:moveTo>
                  <a:lnTo>
                    <a:pt x="0" y="0"/>
                  </a:lnTo>
                  <a:lnTo>
                    <a:pt x="0" y="3368478"/>
                  </a:lnTo>
                  <a:lnTo>
                    <a:pt x="151871" y="3368478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9BB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90420" y="4089247"/>
              <a:ext cx="152400" cy="2007870"/>
            </a:xfrm>
            <a:custGeom>
              <a:avLst/>
              <a:gdLst/>
              <a:ahLst/>
              <a:cxnLst/>
              <a:rect l="l" t="t" r="r" b="b"/>
              <a:pathLst>
                <a:path w="152400" h="2007870">
                  <a:moveTo>
                    <a:pt x="151871" y="0"/>
                  </a:moveTo>
                  <a:lnTo>
                    <a:pt x="0" y="0"/>
                  </a:lnTo>
                  <a:lnTo>
                    <a:pt x="0" y="2007765"/>
                  </a:lnTo>
                  <a:lnTo>
                    <a:pt x="151871" y="2007765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864A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402987" y="4783877"/>
              <a:ext cx="152400" cy="1313180"/>
            </a:xfrm>
            <a:custGeom>
              <a:avLst/>
              <a:gdLst/>
              <a:ahLst/>
              <a:cxnLst/>
              <a:rect l="l" t="t" r="r" b="b"/>
              <a:pathLst>
                <a:path w="152400" h="1313179">
                  <a:moveTo>
                    <a:pt x="151871" y="0"/>
                  </a:moveTo>
                  <a:lnTo>
                    <a:pt x="0" y="0"/>
                  </a:lnTo>
                  <a:lnTo>
                    <a:pt x="0" y="1313135"/>
                  </a:lnTo>
                  <a:lnTo>
                    <a:pt x="151871" y="1313135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B42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915554" y="5012248"/>
              <a:ext cx="161925" cy="1085215"/>
            </a:xfrm>
            <a:custGeom>
              <a:avLst/>
              <a:gdLst/>
              <a:ahLst/>
              <a:cxnLst/>
              <a:rect l="l" t="t" r="r" b="b"/>
              <a:pathLst>
                <a:path w="161925" h="1085214">
                  <a:moveTo>
                    <a:pt x="161363" y="0"/>
                  </a:moveTo>
                  <a:lnTo>
                    <a:pt x="0" y="0"/>
                  </a:lnTo>
                  <a:lnTo>
                    <a:pt x="0" y="1084764"/>
                  </a:lnTo>
                  <a:lnTo>
                    <a:pt x="161363" y="1084764"/>
                  </a:lnTo>
                  <a:lnTo>
                    <a:pt x="161363" y="0"/>
                  </a:lnTo>
                  <a:close/>
                </a:path>
              </a:pathLst>
            </a:custGeom>
            <a:solidFill>
              <a:srgbClr val="A49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437613" y="4545990"/>
              <a:ext cx="152400" cy="1551305"/>
            </a:xfrm>
            <a:custGeom>
              <a:avLst/>
              <a:gdLst/>
              <a:ahLst/>
              <a:cxnLst/>
              <a:rect l="l" t="t" r="r" b="b"/>
              <a:pathLst>
                <a:path w="152400" h="1551304">
                  <a:moveTo>
                    <a:pt x="151871" y="0"/>
                  </a:moveTo>
                  <a:lnTo>
                    <a:pt x="0" y="0"/>
                  </a:lnTo>
                  <a:lnTo>
                    <a:pt x="0" y="1551022"/>
                  </a:lnTo>
                  <a:lnTo>
                    <a:pt x="151871" y="1551022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B4A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950180" y="5174011"/>
              <a:ext cx="152400" cy="923290"/>
            </a:xfrm>
            <a:custGeom>
              <a:avLst/>
              <a:gdLst/>
              <a:ahLst/>
              <a:cxnLst/>
              <a:rect l="l" t="t" r="r" b="b"/>
              <a:pathLst>
                <a:path w="152400" h="923289">
                  <a:moveTo>
                    <a:pt x="151871" y="0"/>
                  </a:moveTo>
                  <a:lnTo>
                    <a:pt x="0" y="0"/>
                  </a:lnTo>
                  <a:lnTo>
                    <a:pt x="0" y="923001"/>
                  </a:lnTo>
                  <a:lnTo>
                    <a:pt x="151871" y="923001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4A95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462747" y="4745815"/>
              <a:ext cx="161925" cy="1351280"/>
            </a:xfrm>
            <a:custGeom>
              <a:avLst/>
              <a:gdLst/>
              <a:ahLst/>
              <a:cxnLst/>
              <a:rect l="l" t="t" r="r" b="b"/>
              <a:pathLst>
                <a:path w="161925" h="1351279">
                  <a:moveTo>
                    <a:pt x="161363" y="0"/>
                  </a:moveTo>
                  <a:lnTo>
                    <a:pt x="0" y="0"/>
                  </a:lnTo>
                  <a:lnTo>
                    <a:pt x="0" y="1351197"/>
                  </a:lnTo>
                  <a:lnTo>
                    <a:pt x="161363" y="1351197"/>
                  </a:lnTo>
                  <a:lnTo>
                    <a:pt x="161363" y="0"/>
                  </a:lnTo>
                  <a:close/>
                </a:path>
              </a:pathLst>
            </a:custGeom>
            <a:solidFill>
              <a:srgbClr val="F9D2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984806" y="4860000"/>
              <a:ext cx="152400" cy="1237615"/>
            </a:xfrm>
            <a:custGeom>
              <a:avLst/>
              <a:gdLst/>
              <a:ahLst/>
              <a:cxnLst/>
              <a:rect l="l" t="t" r="r" b="b"/>
              <a:pathLst>
                <a:path w="152400" h="1237614">
                  <a:moveTo>
                    <a:pt x="151871" y="0"/>
                  </a:moveTo>
                  <a:lnTo>
                    <a:pt x="0" y="0"/>
                  </a:lnTo>
                  <a:lnTo>
                    <a:pt x="0" y="1237011"/>
                  </a:lnTo>
                  <a:lnTo>
                    <a:pt x="151871" y="1237011"/>
                  </a:lnTo>
                  <a:lnTo>
                    <a:pt x="151871" y="0"/>
                  </a:lnTo>
                  <a:close/>
                </a:path>
              </a:pathLst>
            </a:custGeom>
            <a:solidFill>
              <a:srgbClr val="9F31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5227954" y="2170429"/>
            <a:ext cx="1949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84470" y="25514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90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84470" y="29324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84470" y="3313429"/>
            <a:ext cx="138430" cy="206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84470" y="55994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340984" y="5980429"/>
            <a:ext cx="82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614034" y="6148070"/>
            <a:ext cx="403860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25"/>
              </a:lnSpc>
              <a:spcBef>
                <a:spcPts val="95"/>
              </a:spcBef>
            </a:pP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160" dirty="0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endParaRPr sz="700">
              <a:latin typeface="Calibri"/>
              <a:cs typeface="Calibri"/>
            </a:endParaRPr>
          </a:p>
          <a:p>
            <a:pPr marL="30480" algn="ctr">
              <a:lnSpc>
                <a:spcPts val="1185"/>
              </a:lnSpc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48704" y="6148070"/>
            <a:ext cx="899160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25"/>
              </a:lnSpc>
              <a:spcBef>
                <a:spcPts val="95"/>
              </a:spcBef>
            </a:pP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484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r>
              <a:rPr sz="700" spc="320" dirty="0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47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endParaRPr sz="700">
              <a:latin typeface="Calibri"/>
              <a:cs typeface="Calibri"/>
            </a:endParaRPr>
          </a:p>
          <a:p>
            <a:pPr marL="1270" algn="ctr">
              <a:lnSpc>
                <a:spcPts val="1185"/>
              </a:lnSpc>
              <a:tabLst>
                <a:tab pos="525145" algn="l"/>
              </a:tabLst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65975" y="6148070"/>
            <a:ext cx="924560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25"/>
              </a:lnSpc>
              <a:spcBef>
                <a:spcPts val="95"/>
              </a:spcBef>
              <a:tabLst>
                <a:tab pos="532765" algn="l"/>
              </a:tabLst>
            </a:pP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4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r>
              <a:rPr sz="7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4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endParaRPr sz="700">
              <a:latin typeface="Calibri"/>
              <a:cs typeface="Calibri"/>
            </a:endParaRPr>
          </a:p>
          <a:p>
            <a:pPr marL="13335" algn="ctr">
              <a:lnSpc>
                <a:spcPts val="1185"/>
              </a:lnSpc>
              <a:tabLst>
                <a:tab pos="541655" algn="l"/>
              </a:tabLst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SH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ME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209280" y="6148070"/>
            <a:ext cx="909955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25"/>
              </a:lnSpc>
              <a:spcBef>
                <a:spcPts val="95"/>
              </a:spcBef>
              <a:tabLst>
                <a:tab pos="505459" algn="l"/>
              </a:tabLst>
            </a:pP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38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r>
              <a:rPr sz="7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160" dirty="0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endParaRPr sz="700">
              <a:latin typeface="Calibri"/>
              <a:cs typeface="Calibri"/>
            </a:endParaRPr>
          </a:p>
          <a:p>
            <a:pPr marL="14604" algn="ctr">
              <a:lnSpc>
                <a:spcPts val="1185"/>
              </a:lnSpc>
              <a:tabLst>
                <a:tab pos="517525" algn="l"/>
              </a:tabLst>
            </a:pPr>
            <a:r>
              <a:rPr sz="1000" spc="30" dirty="0">
                <a:solidFill>
                  <a:srgbClr val="282828"/>
                </a:solidFill>
                <a:latin typeface="Calibri"/>
                <a:cs typeface="Calibri"/>
              </a:rPr>
              <a:t>SP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244330" y="6144895"/>
            <a:ext cx="911860" cy="28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835"/>
              </a:lnSpc>
              <a:spcBef>
                <a:spcPts val="95"/>
              </a:spcBef>
              <a:tabLst>
                <a:tab pos="507365" algn="l"/>
              </a:tabLst>
            </a:pP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160" dirty="0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r>
              <a:rPr sz="7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700" dirty="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sz="700" spc="160" dirty="0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sz="700" spc="-25" dirty="0">
                <a:solidFill>
                  <a:srgbClr val="282828"/>
                </a:solidFill>
                <a:latin typeface="Calibri"/>
                <a:cs typeface="Calibri"/>
              </a:rPr>
              <a:t>Obs</a:t>
            </a:r>
            <a:endParaRPr sz="700">
              <a:latin typeface="Calibri"/>
              <a:cs typeface="Calibri"/>
            </a:endParaRPr>
          </a:p>
          <a:p>
            <a:pPr marR="635" algn="ctr">
              <a:lnSpc>
                <a:spcPts val="1195"/>
              </a:lnSpc>
              <a:tabLst>
                <a:tab pos="521334" algn="l"/>
              </a:tabLst>
            </a:pPr>
            <a:r>
              <a:rPr sz="1000" spc="25" dirty="0">
                <a:solidFill>
                  <a:srgbClr val="282828"/>
                </a:solidFill>
                <a:latin typeface="Calibri"/>
                <a:cs typeface="Calibri"/>
              </a:rPr>
              <a:t>PL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RI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4500" y="1109344"/>
            <a:ext cx="65678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2000" spc="2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843C"/>
                </a:solidFill>
                <a:latin typeface="Calibri"/>
                <a:cs typeface="Calibri"/>
              </a:rPr>
              <a:t>6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4500" y="1858772"/>
            <a:ext cx="4345305" cy="144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3825">
              <a:lnSpc>
                <a:spcPct val="108000"/>
              </a:lnSpc>
              <a:spcBef>
                <a:spcPts val="95"/>
              </a:spcBef>
            </a:pP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Du</a:t>
            </a:r>
            <a:r>
              <a:rPr sz="1100" spc="-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ser</a:t>
            </a:r>
            <a:r>
              <a:rPr sz="11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dig</a:t>
            </a:r>
            <a:r>
              <a:rPr sz="11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själv</a:t>
            </a:r>
            <a:r>
              <a:rPr sz="1100" spc="-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som</a:t>
            </a:r>
            <a:r>
              <a:rPr sz="11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trivs</a:t>
            </a:r>
            <a:r>
              <a:rPr sz="11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process,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disciplin,</a:t>
            </a:r>
            <a:r>
              <a:rPr sz="11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hårt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arbete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rutin.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8000"/>
              </a:lnSpc>
              <a:spcBef>
                <a:spcPts val="600"/>
              </a:spcBef>
            </a:pP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Andra</a:t>
            </a:r>
            <a:r>
              <a:rPr sz="1100" spc="-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håller</a:t>
            </a:r>
            <a:r>
              <a:rPr sz="11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spc="10" dirty="0">
                <a:solidFill>
                  <a:srgbClr val="00843C"/>
                </a:solidFill>
                <a:latin typeface="Calibri"/>
                <a:cs typeface="Calibri"/>
              </a:rPr>
              <a:t>med.</a:t>
            </a:r>
            <a:r>
              <a:rPr sz="1100" spc="-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Och,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också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anpassningsförmåga,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282828"/>
                </a:solidFill>
                <a:latin typeface="Calibri"/>
                <a:cs typeface="Calibri"/>
              </a:rPr>
              <a:t>empati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1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osjälviskhet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1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göra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1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krävs.</a:t>
            </a:r>
            <a:endParaRPr sz="1100">
              <a:latin typeface="Calibri"/>
              <a:cs typeface="Calibri"/>
            </a:endParaRPr>
          </a:p>
          <a:p>
            <a:pPr marL="12700" marR="176530">
              <a:lnSpc>
                <a:spcPct val="108000"/>
              </a:lnSpc>
              <a:spcBef>
                <a:spcPts val="600"/>
              </a:spcBef>
            </a:pPr>
            <a:r>
              <a:rPr sz="1100" b="1" spc="-10" dirty="0">
                <a:solidFill>
                  <a:srgbClr val="00843C"/>
                </a:solidFill>
                <a:latin typeface="Calibri"/>
                <a:cs typeface="Calibri"/>
              </a:rPr>
              <a:t>Vad</a:t>
            </a:r>
            <a:r>
              <a:rPr sz="1100" spc="2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843C"/>
                </a:solidFill>
                <a:latin typeface="Calibri"/>
                <a:cs typeface="Calibri"/>
              </a:rPr>
              <a:t>är</a:t>
            </a:r>
            <a:r>
              <a:rPr sz="11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843C"/>
                </a:solidFill>
                <a:latin typeface="Calibri"/>
                <a:cs typeface="Calibri"/>
              </a:rPr>
              <a:t>dina</a:t>
            </a:r>
            <a:r>
              <a:rPr sz="11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843C"/>
                </a:solidFill>
                <a:latin typeface="Calibri"/>
                <a:cs typeface="Calibri"/>
              </a:rPr>
              <a:t>observatörer</a:t>
            </a:r>
            <a:r>
              <a:rPr sz="11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843C"/>
                </a:solidFill>
                <a:latin typeface="Calibri"/>
                <a:cs typeface="Calibri"/>
              </a:rPr>
              <a:t>överens</a:t>
            </a:r>
            <a:r>
              <a:rPr sz="1100" spc="2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843C"/>
                </a:solidFill>
                <a:latin typeface="Calibri"/>
                <a:cs typeface="Calibri"/>
              </a:rPr>
              <a:t>om?</a:t>
            </a:r>
            <a:r>
              <a:rPr sz="11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11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sz="11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1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1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1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bli</a:t>
            </a:r>
            <a:r>
              <a:rPr sz="11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litad</a:t>
            </a:r>
            <a:r>
              <a:rPr sz="11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1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1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göra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del,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tar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hänsyn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hjälper</a:t>
            </a:r>
            <a:r>
              <a:rPr sz="1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1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sz="11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282828"/>
                </a:solidFill>
                <a:latin typeface="Calibri"/>
                <a:cs typeface="Calibri"/>
              </a:rPr>
              <a:t>göras.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68900" y="1894839"/>
            <a:ext cx="52514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Percentil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971800" y="5346700"/>
            <a:ext cx="1689100" cy="1219200"/>
          </a:xfrm>
          <a:prstGeom prst="rect">
            <a:avLst/>
          </a:prstGeom>
          <a:solidFill>
            <a:srgbClr val="EFEFEF"/>
          </a:solidFill>
        </p:spPr>
        <p:txBody>
          <a:bodyPr vert="horz" wrap="square" lIns="0" tIns="0" rIns="0" bIns="0" rtlCol="0">
            <a:spAutoFit/>
          </a:bodyPr>
          <a:lstStyle/>
          <a:p>
            <a:pPr marR="3175"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28600">
              <a:lnSpc>
                <a:spcPct val="104200"/>
              </a:lnSpc>
              <a:spcBef>
                <a:spcPts val="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Tabellen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vänster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grafen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höger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percentilvärden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teamroll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jämför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preferenser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observatörers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samlade</a:t>
            </a:r>
            <a:r>
              <a:rPr sz="900" spc="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syn.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75460" y="6658369"/>
            <a:ext cx="5575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71470" y="6658369"/>
            <a:ext cx="5384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952365" y="6658369"/>
            <a:ext cx="78422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800" spc="-50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217284" y="6658369"/>
            <a:ext cx="4368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76159" y="6658369"/>
            <a:ext cx="3289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495"/>
              </a:spcBef>
            </a:pPr>
            <a:r>
              <a:rPr sz="900" b="1" spc="30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112259" y="6658369"/>
            <a:ext cx="252729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95"/>
              </a:spcBef>
            </a:pPr>
            <a:r>
              <a:rPr sz="900" b="1" spc="45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38184" y="6648954"/>
            <a:ext cx="582930" cy="3905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00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309734" y="6658369"/>
            <a:ext cx="83121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495"/>
              </a:spcBef>
            </a:pP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800" spc="20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5/11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77" name="object 7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78" name="object 78"/>
          <p:cNvSpPr txBox="1"/>
          <p:nvPr/>
        </p:nvSpPr>
        <p:spPr>
          <a:xfrm>
            <a:off x="478155" y="6658369"/>
            <a:ext cx="979169" cy="670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marR="1905"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800" spc="-1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350" spc="-30" baseline="3086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9180" y="517525"/>
            <a:ext cx="2810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43C"/>
                </a:solidFill>
                <a:latin typeface="Calibri"/>
                <a:cs typeface="Calibri"/>
              </a:rPr>
              <a:t>Feedback</a:t>
            </a:r>
            <a:r>
              <a:rPr sz="1800" spc="4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843C"/>
                </a:solidFill>
                <a:latin typeface="Calibri"/>
                <a:cs typeface="Calibri"/>
              </a:rPr>
              <a:t>om</a:t>
            </a:r>
            <a:r>
              <a:rPr sz="1800" spc="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843C"/>
                </a:solidFill>
                <a:latin typeface="Calibri"/>
                <a:cs typeface="Calibri"/>
              </a:rPr>
              <a:t>dina</a:t>
            </a:r>
            <a:r>
              <a:rPr sz="1800" spc="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sp>
        <p:nvSpPr>
          <p:cNvPr id="5" name="object 5"/>
          <p:cNvSpPr txBox="1"/>
          <p:nvPr/>
        </p:nvSpPr>
        <p:spPr>
          <a:xfrm>
            <a:off x="444500" y="1109344"/>
            <a:ext cx="7583170" cy="773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2000" spc="2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843C"/>
                </a:solidFill>
                <a:latin typeface="Calibri"/>
                <a:cs typeface="Calibri"/>
              </a:rPr>
              <a:t>6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man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kombinerar</a:t>
            </a:r>
            <a:r>
              <a:rPr sz="14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egen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syn</a:t>
            </a:r>
            <a:r>
              <a:rPr sz="14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andras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4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viktigaste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bidrag:</a:t>
            </a:r>
            <a:r>
              <a:rPr sz="14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Implementer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4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82828"/>
                </a:solidFill>
                <a:latin typeface="Calibri"/>
                <a:cs typeface="Calibri"/>
              </a:rPr>
              <a:t>Teamworker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304903" y="2414752"/>
            <a:ext cx="2886075" cy="3340100"/>
            <a:chOff x="7304903" y="2414752"/>
            <a:chExt cx="2886075" cy="3340100"/>
          </a:xfrm>
        </p:grpSpPr>
        <p:sp>
          <p:nvSpPr>
            <p:cNvPr id="7" name="object 7"/>
            <p:cNvSpPr/>
            <p:nvPr/>
          </p:nvSpPr>
          <p:spPr>
            <a:xfrm>
              <a:off x="7309661" y="5740411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09661" y="5740411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09661" y="5407369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09661" y="5407369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09661" y="5083843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09661" y="5083843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09661" y="4750801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09661" y="4750801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309661" y="4417760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09661" y="4417759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09661" y="4084718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09661" y="4084718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09661" y="3751676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309661" y="3751676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309661" y="3418635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309661" y="3418635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309661" y="3085593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309661" y="3085593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09661" y="2752551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09661" y="2752551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309661" y="2419510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2851150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2851150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2851150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2851150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2851150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2851150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2851150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2851150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2851150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2851150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2851150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2851150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2851150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2851150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2851150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2851150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2851150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2851150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2851150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2851150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2851150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2851150" h="9525">
                  <a:moveTo>
                    <a:pt x="2333840" y="0"/>
                  </a:moveTo>
                  <a:lnTo>
                    <a:pt x="2267990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7990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2851150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2851150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2851150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2851150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2851150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09661" y="2419510"/>
              <a:ext cx="2851150" cy="9525"/>
            </a:xfrm>
            <a:custGeom>
              <a:avLst/>
              <a:gdLst/>
              <a:ahLst/>
              <a:cxnLst/>
              <a:rect l="l" t="t" r="r" b="b"/>
              <a:pathLst>
                <a:path w="285115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285115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285115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2851150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285115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285115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285115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285115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2851150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2851150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2851150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2851150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2851150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2851150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2851150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2851150" h="9525">
                  <a:moveTo>
                    <a:pt x="1549565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9565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9565" y="0"/>
                  </a:lnTo>
                </a:path>
                <a:path w="2851150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2851150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2851150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2851150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2851150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2851150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2851150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7989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7989" y="0"/>
                  </a:lnTo>
                  <a:lnTo>
                    <a:pt x="2270956" y="0"/>
                  </a:lnTo>
                </a:path>
                <a:path w="2851150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2851150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2851150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2851150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2851150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314407" y="2424268"/>
              <a:ext cx="0" cy="3321050"/>
            </a:xfrm>
            <a:custGeom>
              <a:avLst/>
              <a:gdLst/>
              <a:ahLst/>
              <a:cxnLst/>
              <a:rect l="l" t="t" r="r" b="b"/>
              <a:pathLst>
                <a:path h="3321050">
                  <a:moveTo>
                    <a:pt x="0" y="3320900"/>
                  </a:moveTo>
                  <a:lnTo>
                    <a:pt x="0" y="0"/>
                  </a:lnTo>
                </a:path>
              </a:pathLst>
            </a:custGeom>
            <a:ln w="14237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14407" y="5742789"/>
              <a:ext cx="2876550" cy="0"/>
            </a:xfrm>
            <a:custGeom>
              <a:avLst/>
              <a:gdLst/>
              <a:ahLst/>
              <a:cxnLst/>
              <a:rect l="l" t="t" r="r" b="b"/>
              <a:pathLst>
                <a:path w="2876550">
                  <a:moveTo>
                    <a:pt x="0" y="0"/>
                  </a:moveTo>
                  <a:lnTo>
                    <a:pt x="360695" y="0"/>
                  </a:lnTo>
                </a:path>
                <a:path w="2876550">
                  <a:moveTo>
                    <a:pt x="588502" y="0"/>
                  </a:moveTo>
                  <a:lnTo>
                    <a:pt x="683422" y="0"/>
                  </a:lnTo>
                </a:path>
                <a:path w="2876550">
                  <a:moveTo>
                    <a:pt x="911230" y="0"/>
                  </a:moveTo>
                  <a:lnTo>
                    <a:pt x="1006149" y="0"/>
                  </a:lnTo>
                </a:path>
                <a:path w="2876550">
                  <a:moveTo>
                    <a:pt x="1224465" y="0"/>
                  </a:moveTo>
                  <a:lnTo>
                    <a:pt x="1319385" y="0"/>
                  </a:lnTo>
                </a:path>
                <a:path w="2876550">
                  <a:moveTo>
                    <a:pt x="1547192" y="0"/>
                  </a:moveTo>
                  <a:lnTo>
                    <a:pt x="1642112" y="0"/>
                  </a:lnTo>
                </a:path>
                <a:path w="2876550">
                  <a:moveTo>
                    <a:pt x="1869920" y="0"/>
                  </a:moveTo>
                  <a:lnTo>
                    <a:pt x="1964839" y="0"/>
                  </a:lnTo>
                </a:path>
                <a:path w="2876550">
                  <a:moveTo>
                    <a:pt x="2183155" y="0"/>
                  </a:moveTo>
                  <a:lnTo>
                    <a:pt x="2287567" y="0"/>
                  </a:lnTo>
                </a:path>
                <a:path w="2876550">
                  <a:moveTo>
                    <a:pt x="2505882" y="0"/>
                  </a:moveTo>
                  <a:lnTo>
                    <a:pt x="2600802" y="0"/>
                  </a:lnTo>
                </a:path>
                <a:path w="2876550">
                  <a:moveTo>
                    <a:pt x="2828610" y="0"/>
                  </a:moveTo>
                  <a:lnTo>
                    <a:pt x="2876069" y="0"/>
                  </a:lnTo>
                </a:path>
              </a:pathLst>
            </a:custGeom>
            <a:ln w="47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314407" y="5747547"/>
              <a:ext cx="2876550" cy="0"/>
            </a:xfrm>
            <a:custGeom>
              <a:avLst/>
              <a:gdLst/>
              <a:ahLst/>
              <a:cxnLst/>
              <a:rect l="l" t="t" r="r" b="b"/>
              <a:pathLst>
                <a:path w="2876550">
                  <a:moveTo>
                    <a:pt x="0" y="0"/>
                  </a:moveTo>
                  <a:lnTo>
                    <a:pt x="2876069" y="0"/>
                  </a:lnTo>
                </a:path>
              </a:pathLst>
            </a:custGeom>
            <a:ln w="47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314407" y="5741600"/>
              <a:ext cx="2876550" cy="0"/>
            </a:xfrm>
            <a:custGeom>
              <a:avLst/>
              <a:gdLst/>
              <a:ahLst/>
              <a:cxnLst/>
              <a:rect l="l" t="t" r="r" b="b"/>
              <a:pathLst>
                <a:path w="2876550">
                  <a:moveTo>
                    <a:pt x="0" y="0"/>
                  </a:moveTo>
                  <a:lnTo>
                    <a:pt x="360695" y="0"/>
                  </a:lnTo>
                </a:path>
                <a:path w="2876550">
                  <a:moveTo>
                    <a:pt x="588502" y="0"/>
                  </a:moveTo>
                  <a:lnTo>
                    <a:pt x="683422" y="0"/>
                  </a:lnTo>
                </a:path>
                <a:path w="2876550">
                  <a:moveTo>
                    <a:pt x="911230" y="0"/>
                  </a:moveTo>
                  <a:lnTo>
                    <a:pt x="1006149" y="0"/>
                  </a:lnTo>
                </a:path>
                <a:path w="2876550">
                  <a:moveTo>
                    <a:pt x="1224465" y="0"/>
                  </a:moveTo>
                  <a:lnTo>
                    <a:pt x="1319385" y="0"/>
                  </a:lnTo>
                </a:path>
                <a:path w="2876550">
                  <a:moveTo>
                    <a:pt x="1547192" y="0"/>
                  </a:moveTo>
                  <a:lnTo>
                    <a:pt x="1642112" y="0"/>
                  </a:lnTo>
                </a:path>
                <a:path w="2876550">
                  <a:moveTo>
                    <a:pt x="1869920" y="0"/>
                  </a:moveTo>
                  <a:lnTo>
                    <a:pt x="1964839" y="0"/>
                  </a:lnTo>
                </a:path>
                <a:path w="2876550">
                  <a:moveTo>
                    <a:pt x="2183155" y="0"/>
                  </a:moveTo>
                  <a:lnTo>
                    <a:pt x="2287567" y="0"/>
                  </a:lnTo>
                </a:path>
                <a:path w="2876550">
                  <a:moveTo>
                    <a:pt x="2505882" y="0"/>
                  </a:moveTo>
                  <a:lnTo>
                    <a:pt x="2600802" y="0"/>
                  </a:lnTo>
                </a:path>
                <a:path w="2876550">
                  <a:moveTo>
                    <a:pt x="2828610" y="0"/>
                  </a:moveTo>
                  <a:lnTo>
                    <a:pt x="2876069" y="0"/>
                  </a:lnTo>
                </a:path>
              </a:pathLst>
            </a:custGeom>
            <a:ln w="7136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14407" y="5748736"/>
              <a:ext cx="2876550" cy="0"/>
            </a:xfrm>
            <a:custGeom>
              <a:avLst/>
              <a:gdLst/>
              <a:ahLst/>
              <a:cxnLst/>
              <a:rect l="l" t="t" r="r" b="b"/>
              <a:pathLst>
                <a:path w="2876550">
                  <a:moveTo>
                    <a:pt x="0" y="0"/>
                  </a:moveTo>
                  <a:lnTo>
                    <a:pt x="2876069" y="0"/>
                  </a:lnTo>
                </a:path>
              </a:pathLst>
            </a:custGeom>
            <a:ln w="7136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61867" y="2995196"/>
              <a:ext cx="218440" cy="2750185"/>
            </a:xfrm>
            <a:custGeom>
              <a:avLst/>
              <a:gdLst/>
              <a:ahLst/>
              <a:cxnLst/>
              <a:rect l="l" t="t" r="r" b="b"/>
              <a:pathLst>
                <a:path w="218440" h="2750185">
                  <a:moveTo>
                    <a:pt x="218315" y="0"/>
                  </a:moveTo>
                  <a:lnTo>
                    <a:pt x="0" y="0"/>
                  </a:lnTo>
                  <a:lnTo>
                    <a:pt x="0" y="2749972"/>
                  </a:lnTo>
                  <a:lnTo>
                    <a:pt x="218315" y="2749972"/>
                  </a:lnTo>
                  <a:lnTo>
                    <a:pt x="218315" y="0"/>
                  </a:lnTo>
                  <a:close/>
                </a:path>
              </a:pathLst>
            </a:custGeom>
            <a:solidFill>
              <a:srgbClr val="006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675102" y="3090351"/>
              <a:ext cx="227965" cy="2654935"/>
            </a:xfrm>
            <a:custGeom>
              <a:avLst/>
              <a:gdLst/>
              <a:ahLst/>
              <a:cxnLst/>
              <a:rect l="l" t="t" r="r" b="b"/>
              <a:pathLst>
                <a:path w="227965" h="2654935">
                  <a:moveTo>
                    <a:pt x="227807" y="0"/>
                  </a:moveTo>
                  <a:lnTo>
                    <a:pt x="0" y="0"/>
                  </a:lnTo>
                  <a:lnTo>
                    <a:pt x="0" y="2654817"/>
                  </a:lnTo>
                  <a:lnTo>
                    <a:pt x="227807" y="2654817"/>
                  </a:lnTo>
                  <a:lnTo>
                    <a:pt x="227807" y="0"/>
                  </a:lnTo>
                  <a:close/>
                </a:path>
              </a:pathLst>
            </a:custGeom>
            <a:solidFill>
              <a:srgbClr val="9BB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997829" y="3784980"/>
              <a:ext cx="227965" cy="1960245"/>
            </a:xfrm>
            <a:custGeom>
              <a:avLst/>
              <a:gdLst/>
              <a:ahLst/>
              <a:cxnLst/>
              <a:rect l="l" t="t" r="r" b="b"/>
              <a:pathLst>
                <a:path w="227965" h="1960245">
                  <a:moveTo>
                    <a:pt x="227807" y="0"/>
                  </a:moveTo>
                  <a:lnTo>
                    <a:pt x="0" y="0"/>
                  </a:lnTo>
                  <a:lnTo>
                    <a:pt x="0" y="1960187"/>
                  </a:lnTo>
                  <a:lnTo>
                    <a:pt x="227807" y="1960187"/>
                  </a:lnTo>
                  <a:lnTo>
                    <a:pt x="227807" y="0"/>
                  </a:lnTo>
                  <a:close/>
                </a:path>
              </a:pathLst>
            </a:custGeom>
            <a:solidFill>
              <a:srgbClr val="864A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320557" y="4489126"/>
              <a:ext cx="218440" cy="1256665"/>
            </a:xfrm>
            <a:custGeom>
              <a:avLst/>
              <a:gdLst/>
              <a:ahLst/>
              <a:cxnLst/>
              <a:rect l="l" t="t" r="r" b="b"/>
              <a:pathLst>
                <a:path w="218440" h="1256664">
                  <a:moveTo>
                    <a:pt x="218315" y="0"/>
                  </a:moveTo>
                  <a:lnTo>
                    <a:pt x="0" y="0"/>
                  </a:lnTo>
                  <a:lnTo>
                    <a:pt x="0" y="1256042"/>
                  </a:lnTo>
                  <a:lnTo>
                    <a:pt x="218315" y="1256042"/>
                  </a:lnTo>
                  <a:lnTo>
                    <a:pt x="218315" y="0"/>
                  </a:lnTo>
                  <a:close/>
                </a:path>
              </a:pathLst>
            </a:custGeom>
            <a:solidFill>
              <a:srgbClr val="B42C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633792" y="4489126"/>
              <a:ext cx="227965" cy="1256665"/>
            </a:xfrm>
            <a:custGeom>
              <a:avLst/>
              <a:gdLst/>
              <a:ahLst/>
              <a:cxnLst/>
              <a:rect l="l" t="t" r="r" b="b"/>
              <a:pathLst>
                <a:path w="227965" h="1256664">
                  <a:moveTo>
                    <a:pt x="227807" y="0"/>
                  </a:moveTo>
                  <a:lnTo>
                    <a:pt x="0" y="0"/>
                  </a:lnTo>
                  <a:lnTo>
                    <a:pt x="0" y="1256042"/>
                  </a:lnTo>
                  <a:lnTo>
                    <a:pt x="227807" y="1256042"/>
                  </a:lnTo>
                  <a:lnTo>
                    <a:pt x="227807" y="0"/>
                  </a:lnTo>
                  <a:close/>
                </a:path>
              </a:pathLst>
            </a:custGeom>
            <a:solidFill>
              <a:srgbClr val="A49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956519" y="4489126"/>
              <a:ext cx="227965" cy="1256665"/>
            </a:xfrm>
            <a:custGeom>
              <a:avLst/>
              <a:gdLst/>
              <a:ahLst/>
              <a:cxnLst/>
              <a:rect l="l" t="t" r="r" b="b"/>
              <a:pathLst>
                <a:path w="227965" h="1256664">
                  <a:moveTo>
                    <a:pt x="227807" y="0"/>
                  </a:moveTo>
                  <a:lnTo>
                    <a:pt x="0" y="0"/>
                  </a:lnTo>
                  <a:lnTo>
                    <a:pt x="0" y="1256042"/>
                  </a:lnTo>
                  <a:lnTo>
                    <a:pt x="227807" y="1256042"/>
                  </a:lnTo>
                  <a:lnTo>
                    <a:pt x="227807" y="0"/>
                  </a:lnTo>
                  <a:close/>
                </a:path>
              </a:pathLst>
            </a:custGeom>
            <a:solidFill>
              <a:srgbClr val="B4A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279247" y="4489126"/>
              <a:ext cx="218440" cy="1256665"/>
            </a:xfrm>
            <a:custGeom>
              <a:avLst/>
              <a:gdLst/>
              <a:ahLst/>
              <a:cxnLst/>
              <a:rect l="l" t="t" r="r" b="b"/>
              <a:pathLst>
                <a:path w="218440" h="1256664">
                  <a:moveTo>
                    <a:pt x="218315" y="0"/>
                  </a:moveTo>
                  <a:lnTo>
                    <a:pt x="0" y="0"/>
                  </a:lnTo>
                  <a:lnTo>
                    <a:pt x="0" y="1256042"/>
                  </a:lnTo>
                  <a:lnTo>
                    <a:pt x="218315" y="1256042"/>
                  </a:lnTo>
                  <a:lnTo>
                    <a:pt x="218315" y="0"/>
                  </a:lnTo>
                  <a:close/>
                </a:path>
              </a:pathLst>
            </a:custGeom>
            <a:solidFill>
              <a:srgbClr val="4A95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601974" y="4688951"/>
              <a:ext cx="218440" cy="1056640"/>
            </a:xfrm>
            <a:custGeom>
              <a:avLst/>
              <a:gdLst/>
              <a:ahLst/>
              <a:cxnLst/>
              <a:rect l="l" t="t" r="r" b="b"/>
              <a:pathLst>
                <a:path w="218440" h="1056639">
                  <a:moveTo>
                    <a:pt x="218315" y="0"/>
                  </a:moveTo>
                  <a:lnTo>
                    <a:pt x="0" y="0"/>
                  </a:lnTo>
                  <a:lnTo>
                    <a:pt x="0" y="1056217"/>
                  </a:lnTo>
                  <a:lnTo>
                    <a:pt x="218315" y="1056217"/>
                  </a:lnTo>
                  <a:lnTo>
                    <a:pt x="218315" y="0"/>
                  </a:lnTo>
                  <a:close/>
                </a:path>
              </a:pathLst>
            </a:custGeom>
            <a:solidFill>
              <a:srgbClr val="F9D2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915209" y="4717497"/>
              <a:ext cx="227965" cy="1028065"/>
            </a:xfrm>
            <a:custGeom>
              <a:avLst/>
              <a:gdLst/>
              <a:ahLst/>
              <a:cxnLst/>
              <a:rect l="l" t="t" r="r" b="b"/>
              <a:pathLst>
                <a:path w="227965" h="1028064">
                  <a:moveTo>
                    <a:pt x="227807" y="0"/>
                  </a:moveTo>
                  <a:lnTo>
                    <a:pt x="0" y="0"/>
                  </a:lnTo>
                  <a:lnTo>
                    <a:pt x="0" y="1027671"/>
                  </a:lnTo>
                  <a:lnTo>
                    <a:pt x="227807" y="1027671"/>
                  </a:lnTo>
                  <a:lnTo>
                    <a:pt x="227807" y="0"/>
                  </a:lnTo>
                  <a:close/>
                </a:path>
              </a:pathLst>
            </a:custGeom>
            <a:solidFill>
              <a:srgbClr val="9F31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980555" y="2373629"/>
            <a:ext cx="1949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037069" y="26911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90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037069" y="30086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37069" y="33261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37069" y="36436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37069" y="39611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037069" y="42786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037069" y="45961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037069" y="49136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037069" y="5231129"/>
            <a:ext cx="138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093584" y="5548629"/>
            <a:ext cx="82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21500" y="2096135"/>
            <a:ext cx="52514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00843C"/>
                </a:solidFill>
                <a:latin typeface="Calibri"/>
                <a:cs typeface="Calibri"/>
              </a:rPr>
              <a:t>Percentil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44500" y="2091689"/>
            <a:ext cx="3121660" cy="434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tycks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göras,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oavsett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gäller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arbetet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utföras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ge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hjälp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allmänhet.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Värdet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fokusering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bidrag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potentialen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uppskattas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överallt.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engagerad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viktigt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planläggningsarbete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vet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hur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man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hantera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brådskande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vardagsfrågor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uppstår.</a:t>
            </a:r>
            <a:endParaRPr sz="900">
              <a:latin typeface="Calibri"/>
              <a:cs typeface="Calibri"/>
            </a:endParaRPr>
          </a:p>
          <a:p>
            <a:pPr marL="12700" marR="35560">
              <a:lnSpc>
                <a:spcPct val="111100"/>
              </a:lnSpc>
              <a:spcBef>
                <a:spcPts val="56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dock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tycka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svårare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göra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framsteg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får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synligare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roll.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gäller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speciellt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fokus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ligger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sälja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nya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lösningar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idéer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andra.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skälet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bör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gynnas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nära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samarbete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framträdande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chef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kollega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förmåga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fram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budskap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högt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tydligt.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Denna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kanske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stark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krävande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erbjuda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sin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kraffulla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stämma</a:t>
            </a:r>
            <a:r>
              <a:rPr sz="9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9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sz="9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sz="9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den.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11100"/>
              </a:lnSpc>
              <a:spcBef>
                <a:spcPts val="565"/>
              </a:spcBef>
            </a:pPr>
            <a:r>
              <a:rPr sz="900" spc="70" dirty="0">
                <a:solidFill>
                  <a:srgbClr val="282828"/>
                </a:solidFill>
                <a:latin typeface="Calibri"/>
                <a:cs typeface="Calibri"/>
              </a:rPr>
              <a:t>Ju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skickligare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hantera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problem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skapar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lämnar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55" dirty="0">
                <a:solidFill>
                  <a:srgbClr val="282828"/>
                </a:solidFill>
                <a:latin typeface="Calibri"/>
                <a:cs typeface="Calibri"/>
              </a:rPr>
              <a:t>efer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sig,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desto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oersättlig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blir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roll.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Kanske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därför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viktigare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flesta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människor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vem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än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exakt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vad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gör.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Därför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bör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välja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ditt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arbete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ditt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noga.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stor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hänsyn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vilka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där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se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undviker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sällskap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kollegor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stark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känsla</a:t>
            </a:r>
            <a:r>
              <a:rPr sz="9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endParaRPr sz="900">
              <a:latin typeface="Calibri"/>
              <a:cs typeface="Calibri"/>
            </a:endParaRPr>
          </a:p>
          <a:p>
            <a:pPr marL="12700" marR="67310">
              <a:lnSpc>
                <a:spcPct val="111100"/>
              </a:lnSpc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personlig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sfär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vilja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tränga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undan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dig.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känna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bekväm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kunna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göra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bästa.</a:t>
            </a:r>
            <a:endParaRPr sz="900">
              <a:latin typeface="Calibri"/>
              <a:cs typeface="Calibri"/>
            </a:endParaRPr>
          </a:p>
          <a:p>
            <a:pPr marL="12700" marR="114935">
              <a:lnSpc>
                <a:spcPct val="111100"/>
              </a:lnSpc>
              <a:spcBef>
                <a:spcPts val="56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chef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förmodligen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personer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delar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arbetsmoral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tillföra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nödvändiga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finputsningen.</a:t>
            </a:r>
            <a:endParaRPr sz="900">
              <a:latin typeface="Calibri"/>
              <a:cs typeface="Calibri"/>
            </a:endParaRPr>
          </a:p>
          <a:p>
            <a:pPr marL="12700" marR="62230">
              <a:lnSpc>
                <a:spcPct val="111100"/>
              </a:lnSpc>
              <a:spcBef>
                <a:spcPts val="56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övergripande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operativa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stil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stolthet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över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arbetet,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hjälpa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skapa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god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stämning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arbetet.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tycks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anlag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noggrannhet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upprätthålla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hög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721100" y="2091689"/>
            <a:ext cx="3089910" cy="192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34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standard.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höja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prestation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bör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försöka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uppgifer</a:t>
            </a:r>
            <a:r>
              <a:rPr sz="9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6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korrekturläsning</a:t>
            </a:r>
            <a:r>
              <a:rPr sz="900" spc="6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sz="900" spc="5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kontrollera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slutresultatet,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vilket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hjälpa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skärpa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uppmärksamhet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detaljer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ytterligare.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70" dirty="0">
                <a:solidFill>
                  <a:srgbClr val="282828"/>
                </a:solidFill>
                <a:latin typeface="Calibri"/>
                <a:cs typeface="Calibri"/>
              </a:rPr>
              <a:t>Ju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upp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felaktigheter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annars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skulle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kunna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bli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pinsamma,</a:t>
            </a:r>
            <a:r>
              <a:rPr sz="9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desto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värdefull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blir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teamet.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11100"/>
              </a:lnSpc>
              <a:spcBef>
                <a:spcPts val="56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Slutligen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bör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beakta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roll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minst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lämpad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för.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tycks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egenskaperna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hos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utvecklar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dra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nytta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användbara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kontakter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utanför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organisationen.</a:t>
            </a:r>
            <a:r>
              <a:rPr sz="900" spc="1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arbeta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harmoni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kompletterande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egenskaper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kommer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egen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prestation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sannolikt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förbättras.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378065" y="5821045"/>
            <a:ext cx="2719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3535" algn="l"/>
                <a:tab pos="688340" algn="l"/>
                <a:tab pos="998855" algn="l"/>
                <a:tab pos="1311910" algn="l"/>
                <a:tab pos="1638935" algn="l"/>
                <a:tab pos="1950085" algn="l"/>
                <a:tab pos="2289810" algn="l"/>
                <a:tab pos="2611120" algn="l"/>
              </a:tabLst>
            </a:pP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SH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ME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25" dirty="0">
                <a:solidFill>
                  <a:srgbClr val="282828"/>
                </a:solidFill>
                <a:latin typeface="Calibri"/>
                <a:cs typeface="Calibri"/>
              </a:rPr>
              <a:t>SP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CO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PL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775460" y="6658369"/>
            <a:ext cx="5575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71470" y="6658369"/>
            <a:ext cx="5384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952365" y="6658369"/>
            <a:ext cx="78422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800" spc="-50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217284" y="6658369"/>
            <a:ext cx="4368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76159" y="6658369"/>
            <a:ext cx="3289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495"/>
              </a:spcBef>
            </a:pPr>
            <a:r>
              <a:rPr sz="900" b="1" spc="30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12259" y="6658369"/>
            <a:ext cx="252729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95"/>
              </a:spcBef>
            </a:pPr>
            <a:r>
              <a:rPr sz="900" b="1" spc="45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338184" y="6648954"/>
            <a:ext cx="582930" cy="3905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00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309734" y="6658369"/>
            <a:ext cx="83121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495"/>
              </a:spcBef>
            </a:pP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800" spc="20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6/11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67" name="object 6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68" name="object 68"/>
          <p:cNvSpPr txBox="1"/>
          <p:nvPr/>
        </p:nvSpPr>
        <p:spPr>
          <a:xfrm>
            <a:off x="478155" y="6658369"/>
            <a:ext cx="979169" cy="670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marR="1905"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800" spc="-1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350" spc="-30" baseline="3086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960755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664210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>
                <a:moveTo>
                  <a:pt x="0" y="0"/>
                </a:moveTo>
                <a:lnTo>
                  <a:pt x="97536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72805" y="511809"/>
            <a:ext cx="1748155" cy="314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00843C"/>
                </a:solidFill>
                <a:latin typeface="Calibri"/>
                <a:cs typeface="Calibri"/>
              </a:rPr>
              <a:t>Placeringsförslag</a:t>
            </a:r>
            <a:endParaRPr sz="1900">
              <a:latin typeface="Calibri"/>
              <a:cs typeface="Calibri"/>
            </a:endParaRPr>
          </a:p>
        </p:txBody>
      </p:sp>
      <p:pic>
        <p:nvPicPr>
          <p:cNvPr id="5" name="object 5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grpSp>
        <p:nvGrpSpPr>
          <p:cNvPr id="7" name="object 7"/>
          <p:cNvGrpSpPr/>
          <p:nvPr/>
        </p:nvGrpSpPr>
        <p:grpSpPr>
          <a:xfrm>
            <a:off x="5346700" y="1576705"/>
            <a:ext cx="4864100" cy="4989195"/>
            <a:chOff x="5346700" y="1576705"/>
            <a:chExt cx="4864100" cy="4989195"/>
          </a:xfrm>
        </p:grpSpPr>
        <p:sp>
          <p:nvSpPr>
            <p:cNvPr id="8" name="object 8"/>
            <p:cNvSpPr/>
            <p:nvPr/>
          </p:nvSpPr>
          <p:spPr>
            <a:xfrm>
              <a:off x="5346700" y="1576704"/>
              <a:ext cx="4864100" cy="4989195"/>
            </a:xfrm>
            <a:custGeom>
              <a:avLst/>
              <a:gdLst/>
              <a:ahLst/>
              <a:cxnLst/>
              <a:rect l="l" t="t" r="r" b="b"/>
              <a:pathLst>
                <a:path w="4864100" h="4989195">
                  <a:moveTo>
                    <a:pt x="4864100" y="0"/>
                  </a:moveTo>
                  <a:lnTo>
                    <a:pt x="0" y="0"/>
                  </a:lnTo>
                  <a:lnTo>
                    <a:pt x="0" y="327025"/>
                  </a:lnTo>
                  <a:lnTo>
                    <a:pt x="0" y="657225"/>
                  </a:lnTo>
                  <a:lnTo>
                    <a:pt x="0" y="4989195"/>
                  </a:lnTo>
                  <a:lnTo>
                    <a:pt x="4864100" y="4989195"/>
                  </a:lnTo>
                  <a:lnTo>
                    <a:pt x="4864100" y="327025"/>
                  </a:lnTo>
                  <a:lnTo>
                    <a:pt x="486410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99100" y="1862455"/>
              <a:ext cx="4572000" cy="1403350"/>
            </a:xfrm>
            <a:custGeom>
              <a:avLst/>
              <a:gdLst/>
              <a:ahLst/>
              <a:cxnLst/>
              <a:rect l="l" t="t" r="r" b="b"/>
              <a:pathLst>
                <a:path w="4572000" h="1403350">
                  <a:moveTo>
                    <a:pt x="4572000" y="0"/>
                  </a:moveTo>
                  <a:lnTo>
                    <a:pt x="0" y="0"/>
                  </a:lnTo>
                </a:path>
                <a:path w="4572000" h="1403350">
                  <a:moveTo>
                    <a:pt x="4572000" y="1403350"/>
                  </a:moveTo>
                  <a:lnTo>
                    <a:pt x="0" y="1403350"/>
                  </a:lnTo>
                </a:path>
              </a:pathLst>
            </a:custGeom>
            <a:ln w="12700">
              <a:solidFill>
                <a:srgbClr val="2828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44500" y="1109344"/>
            <a:ext cx="65678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2000" spc="2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843C"/>
                </a:solidFill>
                <a:latin typeface="Calibri"/>
                <a:cs typeface="Calibri"/>
              </a:rPr>
              <a:t>6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1862454"/>
            <a:ext cx="4724400" cy="0"/>
          </a:xfrm>
          <a:custGeom>
            <a:avLst/>
            <a:gdLst/>
            <a:ahLst/>
            <a:cxnLst/>
            <a:rect l="l" t="t" r="r" b="b"/>
            <a:pathLst>
              <a:path w="4724400">
                <a:moveTo>
                  <a:pt x="47244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4500" y="1608455"/>
            <a:ext cx="87058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Arbetsmiljö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100" y="1894077"/>
            <a:ext cx="4739640" cy="173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pålitlig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systematiskt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arbetssätt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kommer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sannolikt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klara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jobb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redan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strukturerat.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kommer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känna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mest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bekväm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ytterligare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ansvar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positiv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teammiljö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erbjuder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fortsatt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uppmuntran</a:t>
            </a:r>
            <a:r>
              <a:rPr sz="10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stöd.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skulle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lämpad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för:</a:t>
            </a:r>
            <a:endParaRPr sz="1000">
              <a:latin typeface="Calibri"/>
              <a:cs typeface="Calibri"/>
            </a:endParaRPr>
          </a:p>
          <a:p>
            <a:pPr marL="189865" indent="-151765">
              <a:lnSpc>
                <a:spcPct val="100000"/>
              </a:lnSpc>
              <a:spcBef>
                <a:spcPts val="100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189865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arbeten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där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behov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pålitlighet.</a:t>
            </a:r>
            <a:endParaRPr sz="1000">
              <a:latin typeface="Calibri"/>
              <a:cs typeface="Calibri"/>
            </a:endParaRPr>
          </a:p>
          <a:p>
            <a:pPr marL="189865" indent="-151765">
              <a:lnSpc>
                <a:spcPct val="100000"/>
              </a:lnSpc>
              <a:spcBef>
                <a:spcPts val="225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189865" algn="l"/>
              </a:tabLst>
            </a:pP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arbete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där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värderas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högt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hand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andra.</a:t>
            </a:r>
            <a:endParaRPr sz="1000">
              <a:latin typeface="Calibri"/>
              <a:cs typeface="Calibri"/>
            </a:endParaRPr>
          </a:p>
          <a:p>
            <a:pPr marL="189865" indent="-151765">
              <a:lnSpc>
                <a:spcPct val="100000"/>
              </a:lnSpc>
              <a:spcBef>
                <a:spcPts val="225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189865" algn="l"/>
              </a:tabLst>
            </a:pP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tillhandahålla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stöd</a:t>
            </a:r>
            <a:r>
              <a:rPr sz="1000" spc="-4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kunder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kollegor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allt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82828"/>
                </a:solidFill>
                <a:latin typeface="Calibri"/>
                <a:cs typeface="Calibri"/>
              </a:rPr>
              <a:t>efer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behov.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844"/>
              </a:spcBef>
            </a:pPr>
            <a:r>
              <a:rPr sz="1300" b="1" spc="10" dirty="0">
                <a:solidFill>
                  <a:srgbClr val="00843C"/>
                </a:solidFill>
                <a:latin typeface="Calibri"/>
                <a:cs typeface="Calibri"/>
              </a:rPr>
              <a:t>Presentera</a:t>
            </a:r>
            <a:r>
              <a:rPr sz="1300" spc="9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10" dirty="0">
                <a:solidFill>
                  <a:srgbClr val="00843C"/>
                </a:solidFill>
                <a:latin typeface="Calibri"/>
                <a:cs typeface="Calibri"/>
              </a:rPr>
              <a:t>dig</a:t>
            </a:r>
            <a:r>
              <a:rPr sz="1300" spc="10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20" dirty="0">
                <a:solidFill>
                  <a:srgbClr val="00843C"/>
                </a:solidFill>
                <a:latin typeface="Calibri"/>
                <a:cs typeface="Calibri"/>
              </a:rPr>
              <a:t>själv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7200" y="3659504"/>
            <a:ext cx="4724400" cy="0"/>
          </a:xfrm>
          <a:custGeom>
            <a:avLst/>
            <a:gdLst/>
            <a:ahLst/>
            <a:cxnLst/>
            <a:rect l="l" t="t" r="r" b="b"/>
            <a:pathLst>
              <a:path w="4724400">
                <a:moveTo>
                  <a:pt x="47244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9100" y="3684777"/>
            <a:ext cx="4669155" cy="170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marR="330835" indent="-152400">
              <a:lnSpc>
                <a:spcPct val="108300"/>
              </a:lnSpc>
              <a:spcBef>
                <a:spcPts val="100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190500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Påpeka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rädd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hårt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arbete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faktiskt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tycker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givande.</a:t>
            </a:r>
            <a:endParaRPr sz="1000">
              <a:latin typeface="Calibri"/>
              <a:cs typeface="Calibri"/>
            </a:endParaRPr>
          </a:p>
          <a:p>
            <a:pPr marL="189865" indent="-151765">
              <a:lnSpc>
                <a:spcPct val="100000"/>
              </a:lnSpc>
              <a:spcBef>
                <a:spcPts val="100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189865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Visa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gillar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planera,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organisera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driva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system.</a:t>
            </a:r>
            <a:endParaRPr sz="1000">
              <a:latin typeface="Calibri"/>
              <a:cs typeface="Calibri"/>
            </a:endParaRPr>
          </a:p>
          <a:p>
            <a:pPr marL="189865" indent="-151765">
              <a:lnSpc>
                <a:spcPct val="100000"/>
              </a:lnSpc>
              <a:spcBef>
                <a:spcPts val="225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189865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Påpeka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dock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anpassa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behövs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flexibel.</a:t>
            </a:r>
            <a:endParaRPr sz="1000">
              <a:latin typeface="Calibri"/>
              <a:cs typeface="Calibri"/>
            </a:endParaRPr>
          </a:p>
          <a:p>
            <a:pPr marL="190500" marR="368935" indent="-152400">
              <a:lnSpc>
                <a:spcPct val="108300"/>
              </a:lnSpc>
              <a:spcBef>
                <a:spcPts val="125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190500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Låt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veta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gärna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anpassar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mångsidig.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Fråga: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"Hur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jag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hjälpa?"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passar.</a:t>
            </a:r>
            <a:endParaRPr sz="1000">
              <a:latin typeface="Calibri"/>
              <a:cs typeface="Calibri"/>
            </a:endParaRPr>
          </a:p>
          <a:p>
            <a:pPr marL="190500" marR="30480" indent="-152400">
              <a:lnSpc>
                <a:spcPct val="108300"/>
              </a:lnSpc>
              <a:buClr>
                <a:srgbClr val="00843C"/>
              </a:buClr>
              <a:buSzPct val="120000"/>
              <a:buFont typeface="Arial"/>
              <a:buChar char="●"/>
              <a:tabLst>
                <a:tab pos="190500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anpassar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naturligt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andras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önskemål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behov.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kommer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uppskattas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förmåga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lyssna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känna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empati.</a:t>
            </a:r>
            <a:endParaRPr sz="1000">
              <a:latin typeface="Calibri"/>
              <a:cs typeface="Calibri"/>
            </a:endParaRPr>
          </a:p>
          <a:p>
            <a:pPr marL="190500" marR="95250" indent="-152400">
              <a:lnSpc>
                <a:spcPct val="108300"/>
              </a:lnSpc>
              <a:buClr>
                <a:srgbClr val="00843C"/>
              </a:buClr>
              <a:buSzPct val="120000"/>
              <a:buFont typeface="Arial"/>
              <a:buChar char="●"/>
              <a:tabLst>
                <a:tab pos="190500" algn="l"/>
              </a:tabLst>
            </a:pPr>
            <a:r>
              <a:rPr sz="1000" spc="-50" dirty="0">
                <a:solidFill>
                  <a:srgbClr val="282828"/>
                </a:solidFill>
                <a:latin typeface="Calibri"/>
                <a:cs typeface="Calibri"/>
              </a:rPr>
              <a:t>Men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även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vilja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kompromissa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enormt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uppskattad,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se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skyr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svåra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ämnen.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6700" y="1576705"/>
            <a:ext cx="4864100" cy="49891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345"/>
              </a:spcBef>
            </a:pP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Berätta</a:t>
            </a:r>
            <a:r>
              <a:rPr sz="1300" spc="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om</a:t>
            </a:r>
            <a:r>
              <a:rPr sz="1300" spc="2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dina</a:t>
            </a:r>
            <a:r>
              <a:rPr sz="13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styrkor.</a:t>
            </a:r>
            <a:r>
              <a:rPr sz="13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Du</a:t>
            </a:r>
            <a:r>
              <a:rPr sz="13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kommer</a:t>
            </a:r>
            <a:r>
              <a:rPr sz="1300" spc="1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sannolikt</a:t>
            </a:r>
            <a:r>
              <a:rPr sz="1300" spc="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20" dirty="0">
                <a:solidFill>
                  <a:srgbClr val="00843C"/>
                </a:solidFill>
                <a:latin typeface="Calibri"/>
                <a:cs typeface="Calibri"/>
              </a:rPr>
              <a:t>att:</a:t>
            </a:r>
            <a:endParaRPr sz="1300">
              <a:latin typeface="Calibri"/>
              <a:cs typeface="Calibri"/>
            </a:endParaRPr>
          </a:p>
          <a:p>
            <a:pPr marL="304800" marR="806450" indent="-152400">
              <a:lnSpc>
                <a:spcPct val="108300"/>
              </a:lnSpc>
              <a:spcBef>
                <a:spcPts val="570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304800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fungera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välstrukturerad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miljö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föremål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frekventa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förändringar.</a:t>
            </a:r>
            <a:endParaRPr sz="1000">
              <a:latin typeface="Calibri"/>
              <a:cs typeface="Calibri"/>
            </a:endParaRPr>
          </a:p>
          <a:p>
            <a:pPr marL="304165" indent="-151765">
              <a:lnSpc>
                <a:spcPct val="100000"/>
              </a:lnSpc>
              <a:spcBef>
                <a:spcPts val="100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304165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kunna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anpassa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lita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göra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göras.</a:t>
            </a:r>
            <a:endParaRPr sz="1000">
              <a:latin typeface="Calibri"/>
              <a:cs typeface="Calibri"/>
            </a:endParaRPr>
          </a:p>
          <a:p>
            <a:pPr marL="304165" indent="-151765">
              <a:lnSpc>
                <a:spcPct val="100000"/>
              </a:lnSpc>
              <a:spcBef>
                <a:spcPts val="225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304165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duktig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planera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organisera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ditt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arbete.</a:t>
            </a:r>
            <a:endParaRPr sz="1000">
              <a:latin typeface="Calibri"/>
              <a:cs typeface="Calibri"/>
            </a:endParaRPr>
          </a:p>
          <a:p>
            <a:pPr marL="304800" marR="222885" indent="-152400">
              <a:lnSpc>
                <a:spcPct val="108300"/>
              </a:lnSpc>
              <a:spcBef>
                <a:spcPts val="125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304800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använda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intuition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arbetar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kollegor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hjälpa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lindra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friktion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5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teamet.</a:t>
            </a:r>
            <a:endParaRPr sz="1000">
              <a:latin typeface="Calibri"/>
              <a:cs typeface="Calibri"/>
            </a:endParaRPr>
          </a:p>
          <a:p>
            <a:pPr marL="152400">
              <a:lnSpc>
                <a:spcPct val="100000"/>
              </a:lnSpc>
              <a:spcBef>
                <a:spcPts val="869"/>
              </a:spcBef>
            </a:pP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Var</a:t>
            </a:r>
            <a:r>
              <a:rPr sz="1300" spc="7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medveten</a:t>
            </a:r>
            <a:r>
              <a:rPr sz="1300" spc="8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om</a:t>
            </a:r>
            <a:r>
              <a:rPr sz="1300" spc="8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dina</a:t>
            </a:r>
            <a:r>
              <a:rPr sz="1300" spc="8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svagheter.</a:t>
            </a:r>
            <a:r>
              <a:rPr sz="1300" spc="6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00843C"/>
                </a:solidFill>
                <a:latin typeface="Calibri"/>
                <a:cs typeface="Calibri"/>
              </a:rPr>
              <a:t>Du</a:t>
            </a:r>
            <a:r>
              <a:rPr sz="1300" spc="7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20" dirty="0">
                <a:solidFill>
                  <a:srgbClr val="00843C"/>
                </a:solidFill>
                <a:latin typeface="Calibri"/>
                <a:cs typeface="Calibri"/>
              </a:rPr>
              <a:t>kan:</a:t>
            </a:r>
            <a:endParaRPr sz="1300">
              <a:latin typeface="Calibri"/>
              <a:cs typeface="Calibri"/>
            </a:endParaRPr>
          </a:p>
          <a:p>
            <a:pPr marL="304165" indent="-151765">
              <a:lnSpc>
                <a:spcPct val="100000"/>
              </a:lnSpc>
              <a:spcBef>
                <a:spcPts val="670"/>
              </a:spcBef>
              <a:buClr>
                <a:srgbClr val="00843C"/>
              </a:buClr>
              <a:buSzPct val="120000"/>
              <a:buFont typeface="Arial"/>
              <a:buChar char="●"/>
              <a:tabLst>
                <a:tab pos="304165" algn="l"/>
              </a:tabLst>
            </a:pP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oroa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mycket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försöka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misslyckas.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155" y="7165975"/>
            <a:ext cx="11048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85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7/11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1206500" y="7161530"/>
            <a:ext cx="15144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1940" y="511809"/>
            <a:ext cx="2319655" cy="314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solidFill>
                  <a:srgbClr val="00843C"/>
                </a:solidFill>
                <a:latin typeface="Calibri"/>
                <a:cs typeface="Calibri"/>
              </a:rPr>
              <a:t>Föreslagna</a:t>
            </a:r>
            <a:r>
              <a:rPr sz="1900" spc="14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843C"/>
                </a:solidFill>
                <a:latin typeface="Calibri"/>
                <a:cs typeface="Calibri"/>
              </a:rPr>
              <a:t>Arbetsstilar</a:t>
            </a:r>
            <a:endParaRPr sz="1900">
              <a:latin typeface="Calibri"/>
              <a:cs typeface="Calibri"/>
            </a:endParaRP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sp>
        <p:nvSpPr>
          <p:cNvPr id="5" name="object 5"/>
          <p:cNvSpPr/>
          <p:nvPr/>
        </p:nvSpPr>
        <p:spPr>
          <a:xfrm>
            <a:off x="685800" y="478409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34360" y="478409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82920" y="478409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31480" y="478409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4500" y="1109344"/>
            <a:ext cx="9237345" cy="1173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2000" spc="2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843C"/>
                </a:solidFill>
                <a:latin typeface="Calibri"/>
                <a:cs typeface="Calibri"/>
              </a:rPr>
              <a:t>6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Calibri"/>
              <a:cs typeface="Calibri"/>
            </a:endParaRPr>
          </a:p>
          <a:p>
            <a:pPr marL="12700" marR="5080">
              <a:lnSpc>
                <a:spcPct val="107100"/>
              </a:lnSpc>
            </a:pP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Ali,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totalt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sett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starkaste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teamroller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Implementer,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Teamworker,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Completer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Finisher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4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Shaper.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några</a:t>
            </a:r>
            <a:r>
              <a:rPr sz="14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förslag</a:t>
            </a:r>
            <a:r>
              <a:rPr sz="14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4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hur</a:t>
            </a:r>
            <a:r>
              <a:rPr sz="14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sz="14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4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uttrycka</a:t>
            </a:r>
            <a:r>
              <a:rPr sz="14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14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arbetsstilar</a:t>
            </a:r>
            <a:r>
              <a:rPr sz="14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baserat</a:t>
            </a:r>
            <a:r>
              <a:rPr sz="14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14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olika</a:t>
            </a:r>
            <a:r>
              <a:rPr sz="14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kombinationer</a:t>
            </a:r>
            <a:r>
              <a:rPr sz="14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1400" spc="6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sz="14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82828"/>
                </a:solidFill>
                <a:latin typeface="Calibri"/>
                <a:cs typeface="Calibri"/>
              </a:rPr>
              <a:t>fyra.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775" y="3931919"/>
            <a:ext cx="119824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005205" algn="l"/>
              </a:tabLst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marL="13335" algn="ctr">
              <a:lnSpc>
                <a:spcPct val="100000"/>
              </a:lnSpc>
            </a:pPr>
            <a:r>
              <a:rPr sz="1300" b="1" spc="-25" dirty="0">
                <a:solidFill>
                  <a:srgbClr val="00843C"/>
                </a:solidFill>
                <a:latin typeface="Calibri"/>
                <a:cs typeface="Calibri"/>
              </a:rPr>
              <a:t>Möter</a:t>
            </a:r>
            <a:r>
              <a:rPr sz="1300" spc="-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kraven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615" y="4910963"/>
            <a:ext cx="173482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16700"/>
              </a:lnSpc>
              <a:spcBef>
                <a:spcPts val="100"/>
              </a:spcBef>
            </a:pPr>
            <a:r>
              <a:rPr sz="1000" spc="55" dirty="0">
                <a:solidFill>
                  <a:srgbClr val="282828"/>
                </a:solidFill>
                <a:latin typeface="Calibri"/>
                <a:cs typeface="Calibri"/>
              </a:rPr>
              <a:t>"Jag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vill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försöka</a:t>
            </a:r>
            <a:r>
              <a:rPr sz="1000" spc="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anpassa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mig</a:t>
            </a:r>
            <a:r>
              <a:rPr sz="1000" spc="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människors</a:t>
            </a:r>
            <a:r>
              <a:rPr sz="1000" spc="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5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organisationens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behov."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" y="3047822"/>
            <a:ext cx="816610" cy="78394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76400" y="3047822"/>
            <a:ext cx="816610" cy="783945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190875" y="3931919"/>
            <a:ext cx="171513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95"/>
              </a:spcBef>
              <a:tabLst>
                <a:tab pos="1021080" algn="l"/>
              </a:tabLst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Implementerar</a:t>
            </a:r>
            <a:r>
              <a:rPr sz="1300" spc="11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kvalitet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7054" y="4910963"/>
            <a:ext cx="187833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16700"/>
              </a:lnSpc>
              <a:spcBef>
                <a:spcPts val="100"/>
              </a:spcBef>
            </a:pPr>
            <a:r>
              <a:rPr sz="1000" spc="55" dirty="0">
                <a:solidFill>
                  <a:srgbClr val="282828"/>
                </a:solidFill>
                <a:latin typeface="Calibri"/>
                <a:cs typeface="Calibri"/>
              </a:rPr>
              <a:t>"Jag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mest</a:t>
            </a:r>
            <a:r>
              <a:rPr sz="10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efektiv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jag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förbättra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procedurerna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jag</a:t>
            </a:r>
            <a:r>
              <a:rPr sz="10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tillämpar</a:t>
            </a:r>
            <a:r>
              <a:rPr sz="10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82828"/>
                </a:solidFill>
                <a:latin typeface="Calibri"/>
                <a:cs typeface="Calibri"/>
              </a:rPr>
              <a:t>dem."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34360" y="3047822"/>
            <a:ext cx="816610" cy="78394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24959" y="3047822"/>
            <a:ext cx="816610" cy="783945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824220" y="3931919"/>
            <a:ext cx="134366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95"/>
              </a:spcBef>
              <a:tabLst>
                <a:tab pos="1092835" algn="l"/>
              </a:tabLst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SH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b="1" spc="20" dirty="0">
                <a:solidFill>
                  <a:srgbClr val="00843C"/>
                </a:solidFill>
                <a:latin typeface="Calibri"/>
                <a:cs typeface="Calibri"/>
              </a:rPr>
              <a:t>Tilldelar</a:t>
            </a:r>
            <a:r>
              <a:rPr sz="1300" spc="1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300" b="1" spc="80" dirty="0">
                <a:solidFill>
                  <a:srgbClr val="00843C"/>
                </a:solidFill>
                <a:latin typeface="Calibri"/>
                <a:cs typeface="Calibri"/>
              </a:rPr>
              <a:t>uppgifer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32754" y="4910963"/>
            <a:ext cx="1923414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 marR="5080" indent="-301625">
              <a:lnSpc>
                <a:spcPct val="116700"/>
              </a:lnSpc>
              <a:spcBef>
                <a:spcPts val="100"/>
              </a:spcBef>
            </a:pPr>
            <a:r>
              <a:rPr sz="1000" spc="55" dirty="0">
                <a:solidFill>
                  <a:srgbClr val="282828"/>
                </a:solidFill>
                <a:latin typeface="Calibri"/>
                <a:cs typeface="Calibri"/>
              </a:rPr>
              <a:t>"Jag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redo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sz="10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ledningen</a:t>
            </a:r>
            <a:r>
              <a:rPr sz="10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kommer</a:t>
            </a:r>
            <a:r>
              <a:rPr sz="10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hårt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arbete."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82920" y="3047822"/>
            <a:ext cx="816610" cy="783945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77603" y="3047822"/>
            <a:ext cx="812526" cy="783945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8574405" y="4320539"/>
            <a:ext cx="74231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solidFill>
                  <a:srgbClr val="00843C"/>
                </a:solidFill>
                <a:latin typeface="Calibri"/>
                <a:cs typeface="Calibri"/>
              </a:rPr>
              <a:t>Assisterar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04175" y="4910963"/>
            <a:ext cx="187769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700"/>
              </a:lnSpc>
              <a:spcBef>
                <a:spcPts val="100"/>
              </a:spcBef>
            </a:pPr>
            <a:r>
              <a:rPr sz="1000" spc="55" dirty="0">
                <a:solidFill>
                  <a:srgbClr val="282828"/>
                </a:solidFill>
                <a:latin typeface="Calibri"/>
                <a:cs typeface="Calibri"/>
              </a:rPr>
              <a:t>"Jag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mest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uppskattad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hur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jag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sz="10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uppnå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hög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standard</a:t>
            </a:r>
            <a:r>
              <a:rPr sz="10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sz="1000" spc="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jag</a:t>
            </a:r>
            <a:r>
              <a:rPr sz="10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arbetar</a:t>
            </a:r>
            <a:r>
              <a:rPr sz="10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sz="10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82828"/>
                </a:solidFill>
                <a:latin typeface="Calibri"/>
                <a:cs typeface="Calibri"/>
              </a:rPr>
              <a:t>andra."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54694" y="3931919"/>
            <a:ext cx="19240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361169" y="3931919"/>
            <a:ext cx="159385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31480" y="3047822"/>
            <a:ext cx="816609" cy="783945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22080" y="3047822"/>
            <a:ext cx="816609" cy="783945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775460" y="6658369"/>
            <a:ext cx="5575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71470" y="6658369"/>
            <a:ext cx="5384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52365" y="6658369"/>
            <a:ext cx="78422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800" spc="-50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17284" y="6658369"/>
            <a:ext cx="4368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76159" y="6658369"/>
            <a:ext cx="3289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495"/>
              </a:spcBef>
            </a:pPr>
            <a:r>
              <a:rPr sz="900" b="1" spc="30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12259" y="6658369"/>
            <a:ext cx="252729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95"/>
              </a:spcBef>
            </a:pPr>
            <a:r>
              <a:rPr sz="900" b="1" spc="45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38184" y="6648954"/>
            <a:ext cx="582930" cy="3905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00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309734" y="6658369"/>
            <a:ext cx="83121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495"/>
              </a:spcBef>
            </a:pP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800" spc="20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8/11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478155" y="6658369"/>
            <a:ext cx="979169" cy="670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marR="1905"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800" spc="-1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350" spc="-30" baseline="3086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4155" y="517525"/>
            <a:ext cx="2376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r>
              <a:rPr sz="1800" spc="-7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sz="1800" spc="-6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843C"/>
                </a:solidFill>
                <a:latin typeface="Calibri"/>
                <a:cs typeface="Calibri"/>
              </a:rPr>
              <a:t>rangordning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44700" y="487679"/>
            <a:ext cx="94868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Ali</a:t>
            </a:r>
            <a:r>
              <a:rPr lang="sv-SE" dirty="0" err="1"/>
              <a:t>ce</a:t>
            </a:r>
            <a:endParaRPr spc="40" dirty="0"/>
          </a:p>
        </p:txBody>
      </p:sp>
      <p:grpSp>
        <p:nvGrpSpPr>
          <p:cNvPr id="5" name="object 5"/>
          <p:cNvGrpSpPr/>
          <p:nvPr/>
        </p:nvGrpSpPr>
        <p:grpSpPr>
          <a:xfrm>
            <a:off x="7395209" y="4765675"/>
            <a:ext cx="2815590" cy="1800225"/>
            <a:chOff x="7395209" y="4765675"/>
            <a:chExt cx="2815590" cy="1800225"/>
          </a:xfrm>
        </p:grpSpPr>
        <p:sp>
          <p:nvSpPr>
            <p:cNvPr id="6" name="object 6"/>
            <p:cNvSpPr/>
            <p:nvPr/>
          </p:nvSpPr>
          <p:spPr>
            <a:xfrm>
              <a:off x="7395210" y="4765674"/>
              <a:ext cx="2815590" cy="1800225"/>
            </a:xfrm>
            <a:custGeom>
              <a:avLst/>
              <a:gdLst/>
              <a:ahLst/>
              <a:cxnLst/>
              <a:rect l="l" t="t" r="r" b="b"/>
              <a:pathLst>
                <a:path w="2815590" h="1800225">
                  <a:moveTo>
                    <a:pt x="2815590" y="0"/>
                  </a:moveTo>
                  <a:lnTo>
                    <a:pt x="381000" y="0"/>
                  </a:lnTo>
                  <a:lnTo>
                    <a:pt x="381000" y="381000"/>
                  </a:lnTo>
                  <a:lnTo>
                    <a:pt x="0" y="381000"/>
                  </a:lnTo>
                  <a:lnTo>
                    <a:pt x="0" y="1800225"/>
                  </a:lnTo>
                  <a:lnTo>
                    <a:pt x="381000" y="1800225"/>
                  </a:lnTo>
                  <a:lnTo>
                    <a:pt x="2815590" y="1800225"/>
                  </a:lnTo>
                  <a:lnTo>
                    <a:pt x="281559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95209" y="4765675"/>
              <a:ext cx="389254" cy="389255"/>
            </a:xfrm>
            <a:prstGeom prst="rect">
              <a:avLst/>
            </a:prstGeom>
          </p:spPr>
        </p:pic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7200" y="1862454"/>
          <a:ext cx="6705600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5" dirty="0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57200" y="2395854"/>
          <a:ext cx="67056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Antonio</a:t>
                      </a:r>
                      <a:r>
                        <a:rPr sz="900" spc="-55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Lime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5" dirty="0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Pamela</a:t>
                      </a:r>
                      <a:r>
                        <a:rPr sz="900" spc="45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Olive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82828"/>
                      </a:solidFill>
                      <a:prstDash val="solid"/>
                    </a:lnL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Robbie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Yellow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82828"/>
                      </a:solidFill>
                      <a:prstDash val="solid"/>
                    </a:lnL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Nisha</a:t>
                      </a:r>
                      <a:r>
                        <a:rPr sz="900" spc="15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Navy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5" dirty="0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Erin</a:t>
                      </a:r>
                      <a:r>
                        <a:rPr sz="900" spc="-1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Blue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5" dirty="0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C7C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Ravi</a:t>
                      </a:r>
                      <a:r>
                        <a:rPr sz="900" spc="1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Teal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82828"/>
                      </a:solidFill>
                      <a:prstDash val="solid"/>
                    </a:lnL>
                    <a:lnT w="6350">
                      <a:solidFill>
                        <a:srgbClr val="C7C7C7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7200" y="3843654"/>
          <a:ext cx="6705600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Observatörernas</a:t>
                      </a:r>
                      <a:r>
                        <a:rPr sz="90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samlade</a:t>
                      </a:r>
                      <a:r>
                        <a:rPr sz="900" spc="2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spc="-25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syn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45" dirty="0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57200" y="4156075"/>
          <a:ext cx="6705600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1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Din</a:t>
                      </a:r>
                      <a:r>
                        <a:rPr sz="1000" spc="2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totala</a:t>
                      </a:r>
                      <a:r>
                        <a:rPr sz="1000" spc="4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kombination</a:t>
                      </a:r>
                      <a:r>
                        <a:rPr sz="1000" spc="20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000" spc="25" dirty="0">
                          <a:solidFill>
                            <a:srgbClr val="1E1E1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1E1E1E"/>
                          </a:solidFill>
                          <a:latin typeface="Calibri"/>
                          <a:cs typeface="Calibri"/>
                        </a:rPr>
                        <a:t>teamroller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-25" dirty="0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-25" dirty="0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25" dirty="0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30" dirty="0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-25" dirty="0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40" dirty="0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-25" dirty="0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45" dirty="0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b="1" spc="-25" dirty="0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L w="6350">
                      <a:solidFill>
                        <a:srgbClr val="282828"/>
                      </a:solidFill>
                      <a:prstDash val="solid"/>
                    </a:lnL>
                    <a:lnR w="6350">
                      <a:solidFill>
                        <a:srgbClr val="282828"/>
                      </a:solidFill>
                      <a:prstDash val="solid"/>
                    </a:lnR>
                    <a:lnT w="6350">
                      <a:solidFill>
                        <a:srgbClr val="282828"/>
                      </a:solidFill>
                      <a:prstDash val="solid"/>
                    </a:lnT>
                    <a:lnB w="6350">
                      <a:solidFill>
                        <a:srgbClr val="28282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444500" y="1109344"/>
            <a:ext cx="6567805" cy="671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sz="2000" spc="30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b="1" spc="55" dirty="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sz="2000" spc="4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sz="2000" spc="2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843C"/>
                </a:solidFill>
                <a:latin typeface="Calibri"/>
                <a:cs typeface="Calibri"/>
              </a:rPr>
              <a:t>6</a:t>
            </a:r>
            <a:r>
              <a:rPr sz="2000" spc="35" dirty="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  <a:p>
            <a:pPr marL="2801620">
              <a:lnSpc>
                <a:spcPct val="100000"/>
              </a:lnSpc>
              <a:spcBef>
                <a:spcPts val="1600"/>
              </a:spcBef>
              <a:tabLst>
                <a:tab pos="3258185" algn="l"/>
                <a:tab pos="3715385" algn="l"/>
                <a:tab pos="4172585" algn="l"/>
                <a:tab pos="4639310" algn="l"/>
                <a:tab pos="5096510" algn="l"/>
                <a:tab pos="5544185" algn="l"/>
                <a:tab pos="6010910" algn="l"/>
                <a:tab pos="6468110" algn="l"/>
              </a:tabLst>
            </a:pP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2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3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4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5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6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7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8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900" b="1" spc="-50" dirty="0">
                <a:solidFill>
                  <a:srgbClr val="282828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0700" y="2195829"/>
            <a:ext cx="7334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1E1E1E"/>
                </a:solidFill>
                <a:latin typeface="Calibri"/>
                <a:cs typeface="Calibri"/>
              </a:rPr>
              <a:t>Observatörer: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95209" y="4765675"/>
            <a:ext cx="2815590" cy="180022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27965" marR="282575">
              <a:lnSpc>
                <a:spcPct val="104200"/>
              </a:lnSpc>
              <a:spcBef>
                <a:spcPts val="5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Denna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sida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ger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översikt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teamroller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ses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själv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dina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observatörer.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sz="900" spc="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visas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från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starkaste</a:t>
            </a:r>
            <a:r>
              <a:rPr sz="900" spc="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(1)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svagaste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(9).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observatören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fråga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observerade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något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visst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teamrollbeteende,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kommer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rutan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tom.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sz="900" spc="-5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övergripande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teamrollssammansättning</a:t>
            </a:r>
            <a:r>
              <a:rPr sz="900" spc="4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spc="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kombination</a:t>
            </a:r>
            <a:r>
              <a:rPr sz="900" spc="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egna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observatörsvar.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sz="900" spc="-2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baserad</a:t>
            </a:r>
            <a:r>
              <a:rPr sz="900" spc="-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5" dirty="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komplex</a:t>
            </a:r>
            <a:r>
              <a:rPr sz="900" spc="-3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formel</a:t>
            </a:r>
            <a:r>
              <a:rPr sz="900" spc="-1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enkelt</a:t>
            </a:r>
            <a:r>
              <a:rPr sz="900" spc="-2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medelvärde</a:t>
            </a:r>
            <a:r>
              <a:rPr sz="900" spc="500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sz="900" spc="-1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totalsummorna.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75460" y="6658369"/>
            <a:ext cx="5575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71470" y="6658369"/>
            <a:ext cx="5384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2365" y="6658369"/>
            <a:ext cx="78422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sz="800" spc="-50" dirty="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17284" y="6658369"/>
            <a:ext cx="43688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95"/>
              </a:spcBef>
            </a:pPr>
            <a:r>
              <a:rPr sz="900" b="1" spc="4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76159" y="6658369"/>
            <a:ext cx="328930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495"/>
              </a:spcBef>
            </a:pPr>
            <a:r>
              <a:rPr sz="900" b="1" spc="30" dirty="0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2259" y="6658369"/>
            <a:ext cx="252729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95"/>
              </a:spcBef>
            </a:pPr>
            <a:r>
              <a:rPr sz="900" b="1" spc="45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38184" y="6648954"/>
            <a:ext cx="582930" cy="3905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00" spc="-10" dirty="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309734" y="6658369"/>
            <a:ext cx="831215" cy="381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10160" algn="ctr">
              <a:lnSpc>
                <a:spcPct val="100000"/>
              </a:lnSpc>
              <a:spcBef>
                <a:spcPts val="495"/>
              </a:spcBef>
            </a:pPr>
            <a:r>
              <a:rPr sz="900" b="1" spc="25" dirty="0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sz="800" spc="20" dirty="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91090" y="7161530"/>
            <a:ext cx="234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82828"/>
                </a:solidFill>
                <a:latin typeface="Calibri"/>
                <a:cs typeface="Calibri"/>
              </a:rPr>
              <a:t>9/11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88200"/>
            <a:ext cx="585469" cy="12572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478155" y="6658369"/>
            <a:ext cx="979169" cy="670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49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marR="1905" algn="ctr">
              <a:lnSpc>
                <a:spcPct val="100000"/>
              </a:lnSpc>
              <a:spcBef>
                <a:spcPts val="360"/>
              </a:spcBef>
            </a:pPr>
            <a:r>
              <a:rPr sz="800" dirty="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sz="800" spc="-15" dirty="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sz="800" spc="-10" dirty="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sz="900" spc="-50" dirty="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sz="900" dirty="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sz="1350" spc="-30" baseline="3086" dirty="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sz="900" spc="-35" dirty="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82828"/>
                </a:solidFill>
                <a:latin typeface="Calibri"/>
                <a:cs typeface="Calibri"/>
              </a:rPr>
              <a:t>14/09/2023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2681</Words>
  <Application>Microsoft Office PowerPoint</Application>
  <PresentationFormat>Anpassad</PresentationFormat>
  <Paragraphs>647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Alice</vt:lpstr>
      <vt:lpstr>Beskrivning av Teamrollerna</vt:lpstr>
      <vt:lpstr>Alice</vt:lpstr>
      <vt:lpstr>Alice</vt:lpstr>
      <vt:lpstr>Alice</vt:lpstr>
      <vt:lpstr>Alice</vt:lpstr>
      <vt:lpstr>Alice</vt:lpstr>
      <vt:lpstr>Alice</vt:lpstr>
      <vt:lpstr>Alice</vt:lpstr>
      <vt:lpstr>Alice</vt:lpstr>
      <vt:lpstr>Ordlista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Individuell Rapport för Ali Blue</dc:title>
  <dc:creator>Inger</dc:creator>
  <cp:lastModifiedBy>Inger Melkersson</cp:lastModifiedBy>
  <cp:revision>3</cp:revision>
  <dcterms:created xsi:type="dcterms:W3CDTF">2023-11-20T15:14:06Z</dcterms:created>
  <dcterms:modified xsi:type="dcterms:W3CDTF">2023-11-27T17:37:53Z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2023-09-14T00:00:00Z</vt:filetime>
  </property>
  <property fmtid="{D5CDD505-2E9C-101B-9397-08002B2CF9AE}" pid="3" name="Creator">
    <vt:lpwstr>Crystal Reports</vt:lpwstr>
  </property>
  <property fmtid="{D5CDD505-2E9C-101B-9397-08002B2CF9AE}" pid="4" name="LastSaved">
    <vt:filetime>2023-11-20T00:00:00Z</vt:filetime>
  </property>
  <property fmtid="{D5CDD505-2E9C-101B-9397-08002B2CF9AE}" pid="5" name="Producer">
    <vt:lpwstr>Powered By Crystal</vt:lpwstr>
  </property>
</Properties>
</file>